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5" r:id="rId18"/>
    <p:sldId id="34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3" autoAdjust="0"/>
    <p:restoredTop sz="66592" autoAdjust="0"/>
  </p:normalViewPr>
  <p:slideViewPr>
    <p:cSldViewPr snapToGrid="0">
      <p:cViewPr varScale="1">
        <p:scale>
          <a:sx n="40" d="100"/>
          <a:sy n="40" d="100"/>
        </p:scale>
        <p:origin x="60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B3F1F-F08D-5E40-A4CB-08A0A0E4F129}" type="datetimeFigureOut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AA2A-D0AD-3A48-ADDB-7D5C4BB8AE2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89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AA2A-D0AD-3A48-ADDB-7D5C4BB8AE2F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06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03A9F-7D8E-402F-8219-4B28A93B6EA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7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425A6-190E-4406-B3C3-6175AA16D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BBBF1A-47F3-464A-ACB3-73ADDD900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FA7D7B-8CA1-4F3D-A4BE-84467391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4D20-F5C9-40B0-9EA9-71B1BC660234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7B4B5-AE78-49DF-BB7D-DE13FF4D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D44670-52A9-4D74-98B1-C9CC7254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19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21C71-D9F0-42F4-826A-DAF91FEB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115604-1811-4387-A805-BCCE56D53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D585C1-2B88-4CB2-BB9D-60A5A26C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41A-8FCA-44F7-BA22-D3BB08F8244F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EFCA3-9AFB-42B7-BD1B-51B3AD9E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120519-6336-40FD-938F-AD542D2E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38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5CC967-BC60-4D83-81D2-2C511D667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E6CECC-9695-4CC1-BFCD-2032C287C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0A900-934A-49D8-AE53-F5F4AA2A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C320-A17B-4C31-8A9D-27864C7A4D2D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2940A-6B4D-4D44-B1AB-BC6B58AA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2DB8E1-DB98-4FD3-B02F-2F79F22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65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D0ADA-A390-4B51-97D1-EE098A7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8A83A-3788-4EED-BE11-2EFBDC84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7AB91-300A-452F-A673-7E52540B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7C54-C058-4AD7-AC46-7481983F8AE0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FDD089-EDB1-469D-B1D3-9E06D6AB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CAC11D-C7FF-49E4-98BF-8A0B2387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23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2F2AA-146D-49D0-9B0D-0C0A3134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03650C-7C88-4D27-825D-5DAC86C35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8D6882-ECAD-45F6-AA78-0B5B36F7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2730-0400-4542-9EC7-E8720C2AFDBB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D4F1E-CAC7-484B-A1BE-098A5E39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889EB0-0B4B-412C-BD2E-985E6808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34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461FE-3F8B-42B2-B317-9FB883BA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3B641E-03FB-4F2B-989F-5E1A380C2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A39385-09B1-4D94-82FB-F5741C553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2CF9E8-7663-42AA-8075-9F89C0C4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472E-CC9C-4059-9B98-BEF7C92DF890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A63A5A-2830-4FB7-A700-0D03FB90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F7C8EA-D99A-4A15-A2F7-2845516E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19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40A7ED-6A8E-4C2B-BA66-4B95F943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B93496-9B21-42DD-B397-FEDE4239D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3B423C-B904-4F00-859D-8BB61AF72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C46D41-FE5A-4BC6-85D2-3787ED46D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2D54FF-FFA8-4238-B062-DF2B266E3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630527-2A5E-481C-B432-4EB8D2CA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56B-FF78-46C6-8EF4-3F32A7CC76C2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4A1EF2-FB92-4DF3-84B8-19B24408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4768BF-3884-4224-A41F-97696DBA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908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58927-C385-4B95-8EDA-79C712B19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3CB271D-3F6B-4FA8-82E8-BC4AABF5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F67A4-8CA4-40E9-AB31-390C0C862AF7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16D785-82E5-4E09-8467-36107175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08DFD9-851F-4F9F-86F4-4D48497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55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D5DC33-7AF7-4FA9-A5E1-433D9FE7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4A2A-44DF-469C-8676-070346D54C3D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1DF636-2A1E-4136-9108-DB07821C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595249-93F5-46D8-9FEA-511B819B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76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BEE4F-4E0C-4C7D-B62E-5F6EA763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22E12-D406-40C3-A2D4-1C690653B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F1CB36-13F1-41D7-87D4-A9138B2A7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8DDE42-641E-4A69-A8D8-28682C6F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7C6E-4984-4B5D-A89C-D3E0E01E5982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16177A-99CF-4301-AE77-CD2AE5F4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A4DF90-1BF0-4688-B9C4-B7F565F0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94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10C64-7744-4A9F-BD45-A99CCAED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634862-5307-4E7D-90A7-2EBB9E78C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8DC15E-7A70-40DE-ACAD-02A16A0C1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2B0E66-F046-4F34-A416-B0D5247A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0BF5-B040-41BE-8929-0F524A062D73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5DC7F-B8A7-4379-AFDC-A9EA4DD8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44AC14-0C32-4E6E-8FD4-30622895C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88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C2BE70-EB83-45E8-923E-ECA8D90B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E498B2-A2FF-4B77-93A4-C1FB7B5B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AE271-4FA7-4371-AE8C-AF30C3CEE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8E99-FD8D-4838-8E9B-504FF013BF01}" type="datetime1">
              <a:rPr lang="fr-FR" smtClean="0"/>
              <a:pPr/>
              <a:t>25/09/2025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E2B932-D2CF-4880-AC9E-DF2503C6B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SOFMER - Bordeaux - 2019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915D6-3AAC-45B6-9F57-74DAB9603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0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hyperlink" Target="https://pubmed-ncbi-nlm-nih-gov.ressources-electroniques.univ-lille.fr/?sort=date&amp;term=Carda+S&amp;cauthor_id=19571530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image" Target="../media/image5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image" Target="../media/image4.png"/><Relationship Id="rId2" Type="http://schemas.openxmlformats.org/officeDocument/2006/relationships/audio" Target="../media/media4.m4a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microsoft.com/office/2007/relationships/media" Target="../media/media4.m4a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1.jpe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audio" Target="../media/media6.m4a"/><Relationship Id="rId16" Type="http://schemas.openxmlformats.org/officeDocument/2006/relationships/image" Target="../media/image22.jpg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8.m4a"/><Relationship Id="rId16" Type="http://schemas.openxmlformats.org/officeDocument/2006/relationships/image" Target="../media/image3.png"/><Relationship Id="rId1" Type="http://schemas.microsoft.com/office/2007/relationships/media" Target="../media/media8.m4a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124405E-04CB-4B07-8A9E-F4802F1E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426" y="4014061"/>
            <a:ext cx="11687504" cy="1843649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br>
              <a:rPr lang="fr-FR" sz="2600" b="1" dirty="0"/>
            </a:br>
            <a:r>
              <a:rPr lang="fr-FR" sz="4400" b="1" dirty="0">
                <a:latin typeface="+mj-lt"/>
              </a:rPr>
              <a:t>Etude des modifications osseuses dans un modèle murin d’hémiplégie vasculaire</a:t>
            </a:r>
          </a:p>
          <a:p>
            <a:endParaRPr lang="fr-FR" sz="4400" b="1" dirty="0">
              <a:latin typeface="+mj-lt"/>
            </a:endParaRPr>
          </a:p>
          <a:p>
            <a:endParaRPr lang="fr-FR" sz="4400" b="1" dirty="0">
              <a:latin typeface="+mj-lt"/>
            </a:endParaRP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3778" y="6492875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D91982-289D-41EF-81D7-960CA0205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426" y="1722690"/>
            <a:ext cx="11693562" cy="2141099"/>
          </a:xfrm>
        </p:spPr>
        <p:txBody>
          <a:bodyPr>
            <a:normAutofit/>
          </a:bodyPr>
          <a:lstStyle/>
          <a:p>
            <a:r>
              <a:rPr lang="fr-FR" sz="3200" b="1" dirty="0"/>
              <a:t>Charlotte </a:t>
            </a:r>
            <a:r>
              <a:rPr lang="fr-FR" sz="3200" b="1" dirty="0" err="1"/>
              <a:t>Logiou</a:t>
            </a:r>
            <a:br>
              <a:rPr lang="fr-FR" sz="3200" b="1" dirty="0"/>
            </a:br>
            <a:r>
              <a:rPr lang="fr-FR" sz="3200" dirty="0"/>
              <a:t>Service de MPR Hôpital Lariboisière-Fernand-Widal</a:t>
            </a:r>
            <a:br>
              <a:rPr lang="fr-FR" sz="2400" b="1" dirty="0"/>
            </a:br>
            <a:r>
              <a:rPr lang="fr-FR" sz="2800" b="1" dirty="0"/>
              <a:t>Lauréate 2025</a:t>
            </a:r>
            <a:br>
              <a:rPr lang="fr-FR" sz="2800" b="1" dirty="0"/>
            </a:br>
            <a:r>
              <a:rPr lang="fr-FR" sz="2800" b="1" dirty="0"/>
              <a:t>Bourse SOFMER Recherche en MPR</a:t>
            </a:r>
            <a:endParaRPr lang="fr-FR" sz="4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68" y="6207847"/>
            <a:ext cx="1912478" cy="570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7" y="281124"/>
            <a:ext cx="10058400" cy="1693164"/>
          </a:xfrm>
          <a:prstGeom prst="rect">
            <a:avLst/>
          </a:prstGeom>
        </p:spPr>
      </p:pic>
      <p:pic>
        <p:nvPicPr>
          <p:cNvPr id="1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0389EA7-6DB6-DD68-CB82-D73AF653A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207" y="3048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9D33-057D-99D2-AB11-16E861A2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9D4955-9BCB-4E0E-DFA1-BDEBD5D6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78B607-1F3A-D9CD-C851-633E506A5A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82" y="6273662"/>
            <a:ext cx="1912478" cy="570056"/>
          </a:xfrm>
          <a:prstGeom prst="rect">
            <a:avLst/>
          </a:prstGeom>
        </p:spPr>
      </p:pic>
      <p:sp>
        <p:nvSpPr>
          <p:cNvPr id="2" name="Google Shape;5890;p3">
            <a:extLst>
              <a:ext uri="{FF2B5EF4-FFF2-40B4-BE49-F238E27FC236}">
                <a16:creationId xmlns:a16="http://schemas.microsoft.com/office/drawing/2014/main" id="{3D6B84E5-418F-B495-A059-4D0C1B4E5A24}"/>
              </a:ext>
            </a:extLst>
          </p:cNvPr>
          <p:cNvSpPr txBox="1"/>
          <p:nvPr/>
        </p:nvSpPr>
        <p:spPr>
          <a:xfrm>
            <a:off x="91789" y="2581687"/>
            <a:ext cx="2328011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191919"/>
              </a:buClr>
              <a:buSzPts val="1400"/>
            </a:pPr>
            <a:r>
              <a:rPr lang="en" sz="1600" b="1" dirty="0">
                <a:solidFill>
                  <a:srgbClr val="191919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Réduction de la charge sur l’os  </a:t>
            </a:r>
            <a:endParaRPr sz="1600" b="1" dirty="0">
              <a:solidFill>
                <a:srgbClr val="191919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  <p:sp>
        <p:nvSpPr>
          <p:cNvPr id="3" name="Google Shape;5895;p3">
            <a:extLst>
              <a:ext uri="{FF2B5EF4-FFF2-40B4-BE49-F238E27FC236}">
                <a16:creationId xmlns:a16="http://schemas.microsoft.com/office/drawing/2014/main" id="{545AC96E-0659-0427-D876-C7141837E780}"/>
              </a:ext>
            </a:extLst>
          </p:cNvPr>
          <p:cNvSpPr txBox="1"/>
          <p:nvPr/>
        </p:nvSpPr>
        <p:spPr>
          <a:xfrm>
            <a:off x="91789" y="5449610"/>
            <a:ext cx="2622273" cy="44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191919"/>
              </a:buClr>
              <a:buSzPts val="1400"/>
            </a:pPr>
            <a:r>
              <a:rPr lang="en" sz="1600" b="1" dirty="0">
                <a:solidFill>
                  <a:srgbClr val="191919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Médiateurs/facteurs de l’intéraction os-cerveau ???</a:t>
            </a:r>
            <a:endParaRPr sz="1600" b="1" dirty="0">
              <a:solidFill>
                <a:srgbClr val="191919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  <p:grpSp>
        <p:nvGrpSpPr>
          <p:cNvPr id="5" name="Google Shape;5896;p3">
            <a:extLst>
              <a:ext uri="{FF2B5EF4-FFF2-40B4-BE49-F238E27FC236}">
                <a16:creationId xmlns:a16="http://schemas.microsoft.com/office/drawing/2014/main" id="{335410AB-66CC-123B-09C0-4A33F8736909}"/>
              </a:ext>
            </a:extLst>
          </p:cNvPr>
          <p:cNvGrpSpPr/>
          <p:nvPr/>
        </p:nvGrpSpPr>
        <p:grpSpPr>
          <a:xfrm>
            <a:off x="2931936" y="2145276"/>
            <a:ext cx="3379994" cy="2966790"/>
            <a:chOff x="1403350" y="1504175"/>
            <a:chExt cx="2529100" cy="2431975"/>
          </a:xfrm>
        </p:grpSpPr>
        <p:sp>
          <p:nvSpPr>
            <p:cNvPr id="6" name="Google Shape;5897;p3">
              <a:extLst>
                <a:ext uri="{FF2B5EF4-FFF2-40B4-BE49-F238E27FC236}">
                  <a16:creationId xmlns:a16="http://schemas.microsoft.com/office/drawing/2014/main" id="{250F3027-AE35-0E8E-389A-959FDDF01FBA}"/>
                </a:ext>
              </a:extLst>
            </p:cNvPr>
            <p:cNvSpPr/>
            <p:nvPr/>
          </p:nvSpPr>
          <p:spPr>
            <a:xfrm>
              <a:off x="2718475" y="1526800"/>
              <a:ext cx="1170725" cy="2377400"/>
            </a:xfrm>
            <a:custGeom>
              <a:avLst/>
              <a:gdLst/>
              <a:ahLst/>
              <a:cxnLst/>
              <a:rect l="l" t="t" r="r" b="b"/>
              <a:pathLst>
                <a:path w="46829" h="95096" extrusionOk="0">
                  <a:moveTo>
                    <a:pt x="7966" y="1"/>
                  </a:moveTo>
                  <a:cubicBezTo>
                    <a:pt x="3561" y="1"/>
                    <a:pt x="1" y="3727"/>
                    <a:pt x="1" y="8323"/>
                  </a:cubicBezTo>
                  <a:lnTo>
                    <a:pt x="1" y="87678"/>
                  </a:lnTo>
                  <a:lnTo>
                    <a:pt x="48" y="87690"/>
                  </a:lnTo>
                  <a:cubicBezTo>
                    <a:pt x="477" y="91857"/>
                    <a:pt x="3858" y="95096"/>
                    <a:pt x="7966" y="95096"/>
                  </a:cubicBezTo>
                  <a:cubicBezTo>
                    <a:pt x="12264" y="95096"/>
                    <a:pt x="15765" y="91548"/>
                    <a:pt x="15931" y="87095"/>
                  </a:cubicBezTo>
                  <a:cubicBezTo>
                    <a:pt x="17408" y="88952"/>
                    <a:pt x="19646" y="90036"/>
                    <a:pt x="22015" y="90048"/>
                  </a:cubicBezTo>
                  <a:cubicBezTo>
                    <a:pt x="26409" y="90048"/>
                    <a:pt x="29981" y="86321"/>
                    <a:pt x="29981" y="81725"/>
                  </a:cubicBezTo>
                  <a:cubicBezTo>
                    <a:pt x="29981" y="80403"/>
                    <a:pt x="29683" y="79082"/>
                    <a:pt x="29088" y="77903"/>
                  </a:cubicBezTo>
                  <a:lnTo>
                    <a:pt x="29088" y="77903"/>
                  </a:lnTo>
                  <a:cubicBezTo>
                    <a:pt x="30183" y="78475"/>
                    <a:pt x="31409" y="78772"/>
                    <a:pt x="32648" y="78772"/>
                  </a:cubicBezTo>
                  <a:cubicBezTo>
                    <a:pt x="37041" y="78772"/>
                    <a:pt x="40613" y="75046"/>
                    <a:pt x="40613" y="70450"/>
                  </a:cubicBezTo>
                  <a:cubicBezTo>
                    <a:pt x="40625" y="68140"/>
                    <a:pt x="39696" y="65914"/>
                    <a:pt x="38029" y="64306"/>
                  </a:cubicBezTo>
                  <a:lnTo>
                    <a:pt x="38029" y="64306"/>
                  </a:lnTo>
                  <a:cubicBezTo>
                    <a:pt x="38303" y="64342"/>
                    <a:pt x="38577" y="64354"/>
                    <a:pt x="38863" y="64354"/>
                  </a:cubicBezTo>
                  <a:cubicBezTo>
                    <a:pt x="43256" y="64354"/>
                    <a:pt x="46828" y="60627"/>
                    <a:pt x="46828" y="56031"/>
                  </a:cubicBezTo>
                  <a:cubicBezTo>
                    <a:pt x="46828" y="52745"/>
                    <a:pt x="45006" y="49912"/>
                    <a:pt x="42363" y="48554"/>
                  </a:cubicBezTo>
                  <a:cubicBezTo>
                    <a:pt x="45006" y="47197"/>
                    <a:pt x="46828" y="44363"/>
                    <a:pt x="46828" y="41077"/>
                  </a:cubicBezTo>
                  <a:cubicBezTo>
                    <a:pt x="46828" y="36469"/>
                    <a:pt x="43256" y="32755"/>
                    <a:pt x="38863" y="32755"/>
                  </a:cubicBezTo>
                  <a:cubicBezTo>
                    <a:pt x="38434" y="32755"/>
                    <a:pt x="38006" y="32790"/>
                    <a:pt x="37589" y="32862"/>
                  </a:cubicBezTo>
                  <a:cubicBezTo>
                    <a:pt x="39518" y="31243"/>
                    <a:pt x="40637" y="28850"/>
                    <a:pt x="40613" y="26325"/>
                  </a:cubicBezTo>
                  <a:cubicBezTo>
                    <a:pt x="40613" y="21730"/>
                    <a:pt x="37053" y="18003"/>
                    <a:pt x="32648" y="18003"/>
                  </a:cubicBezTo>
                  <a:cubicBezTo>
                    <a:pt x="31338" y="18003"/>
                    <a:pt x="30052" y="18336"/>
                    <a:pt x="28909" y="18979"/>
                  </a:cubicBezTo>
                  <a:cubicBezTo>
                    <a:pt x="29624" y="17705"/>
                    <a:pt x="29981" y="16265"/>
                    <a:pt x="29981" y="14812"/>
                  </a:cubicBezTo>
                  <a:cubicBezTo>
                    <a:pt x="29981" y="10216"/>
                    <a:pt x="26421" y="6490"/>
                    <a:pt x="22015" y="6490"/>
                  </a:cubicBezTo>
                  <a:cubicBezTo>
                    <a:pt x="19598" y="6502"/>
                    <a:pt x="17324" y="7633"/>
                    <a:pt x="15848" y="9538"/>
                  </a:cubicBezTo>
                  <a:cubicBezTo>
                    <a:pt x="15908" y="9133"/>
                    <a:pt x="15931" y="8728"/>
                    <a:pt x="15931" y="8323"/>
                  </a:cubicBezTo>
                  <a:cubicBezTo>
                    <a:pt x="15931" y="3727"/>
                    <a:pt x="12371" y="1"/>
                    <a:pt x="7966" y="1"/>
                  </a:cubicBezTo>
                  <a:close/>
                </a:path>
              </a:pathLst>
            </a:custGeom>
            <a:gradFill>
              <a:gsLst>
                <a:gs pos="0">
                  <a:srgbClr val="FF3486"/>
                </a:gs>
                <a:gs pos="100000">
                  <a:srgbClr val="FFD3E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898;p3">
              <a:extLst>
                <a:ext uri="{FF2B5EF4-FFF2-40B4-BE49-F238E27FC236}">
                  <a16:creationId xmlns:a16="http://schemas.microsoft.com/office/drawing/2014/main" id="{B9FF0B17-5231-4E6F-FCE4-553020AAC654}"/>
                </a:ext>
              </a:extLst>
            </p:cNvPr>
            <p:cNvSpPr/>
            <p:nvPr/>
          </p:nvSpPr>
          <p:spPr>
            <a:xfrm>
              <a:off x="2698550" y="1504175"/>
              <a:ext cx="1233900" cy="2431375"/>
            </a:xfrm>
            <a:custGeom>
              <a:avLst/>
              <a:gdLst/>
              <a:ahLst/>
              <a:cxnLst/>
              <a:rect l="l" t="t" r="r" b="b"/>
              <a:pathLst>
                <a:path w="49356" h="97255" extrusionOk="0">
                  <a:moveTo>
                    <a:pt x="39551" y="34532"/>
                  </a:moveTo>
                  <a:cubicBezTo>
                    <a:pt x="42735" y="34532"/>
                    <a:pt x="45419" y="36696"/>
                    <a:pt x="46434" y="39744"/>
                  </a:cubicBezTo>
                  <a:cubicBezTo>
                    <a:pt x="47566" y="43185"/>
                    <a:pt x="46006" y="46935"/>
                    <a:pt x="42994" y="48769"/>
                  </a:cubicBezTo>
                  <a:cubicBezTo>
                    <a:pt x="42177" y="48554"/>
                    <a:pt x="41372" y="48451"/>
                    <a:pt x="40588" y="48451"/>
                  </a:cubicBezTo>
                  <a:cubicBezTo>
                    <a:pt x="36685" y="48451"/>
                    <a:pt x="33319" y="50992"/>
                    <a:pt x="31802" y="54829"/>
                  </a:cubicBezTo>
                  <a:cubicBezTo>
                    <a:pt x="31572" y="55404"/>
                    <a:pt x="32041" y="55780"/>
                    <a:pt x="32530" y="55780"/>
                  </a:cubicBezTo>
                  <a:cubicBezTo>
                    <a:pt x="32850" y="55780"/>
                    <a:pt x="33179" y="55618"/>
                    <a:pt x="33326" y="55246"/>
                  </a:cubicBezTo>
                  <a:cubicBezTo>
                    <a:pt x="34579" y="52078"/>
                    <a:pt x="37379" y="50044"/>
                    <a:pt x="40580" y="50044"/>
                  </a:cubicBezTo>
                  <a:cubicBezTo>
                    <a:pt x="41301" y="50044"/>
                    <a:pt x="42042" y="50147"/>
                    <a:pt x="42791" y="50364"/>
                  </a:cubicBezTo>
                  <a:cubicBezTo>
                    <a:pt x="49355" y="54108"/>
                    <a:pt x="47036" y="64717"/>
                    <a:pt x="39491" y="64717"/>
                  </a:cubicBezTo>
                  <a:cubicBezTo>
                    <a:pt x="39262" y="64717"/>
                    <a:pt x="39029" y="64707"/>
                    <a:pt x="38791" y="64687"/>
                  </a:cubicBezTo>
                  <a:cubicBezTo>
                    <a:pt x="38695" y="64687"/>
                    <a:pt x="38600" y="64687"/>
                    <a:pt x="38517" y="64723"/>
                  </a:cubicBezTo>
                  <a:cubicBezTo>
                    <a:pt x="38457" y="64711"/>
                    <a:pt x="38410" y="64699"/>
                    <a:pt x="38350" y="64687"/>
                  </a:cubicBezTo>
                  <a:cubicBezTo>
                    <a:pt x="36421" y="64521"/>
                    <a:pt x="34088" y="63794"/>
                    <a:pt x="32206" y="62901"/>
                  </a:cubicBezTo>
                  <a:cubicBezTo>
                    <a:pt x="28182" y="60985"/>
                    <a:pt x="25646" y="57484"/>
                    <a:pt x="25575" y="52960"/>
                  </a:cubicBezTo>
                  <a:cubicBezTo>
                    <a:pt x="25575" y="52829"/>
                    <a:pt x="25551" y="52710"/>
                    <a:pt x="25491" y="52603"/>
                  </a:cubicBezTo>
                  <a:cubicBezTo>
                    <a:pt x="25849" y="49793"/>
                    <a:pt x="25670" y="46959"/>
                    <a:pt x="24658" y="44494"/>
                  </a:cubicBezTo>
                  <a:cubicBezTo>
                    <a:pt x="25692" y="41929"/>
                    <a:pt x="27950" y="40271"/>
                    <a:pt x="30601" y="40271"/>
                  </a:cubicBezTo>
                  <a:cubicBezTo>
                    <a:pt x="31001" y="40271"/>
                    <a:pt x="31410" y="40309"/>
                    <a:pt x="31825" y="40387"/>
                  </a:cubicBezTo>
                  <a:cubicBezTo>
                    <a:pt x="31730" y="42268"/>
                    <a:pt x="32254" y="44244"/>
                    <a:pt x="33016" y="46018"/>
                  </a:cubicBezTo>
                  <a:cubicBezTo>
                    <a:pt x="33144" y="46315"/>
                    <a:pt x="33366" y="46437"/>
                    <a:pt x="33598" y="46437"/>
                  </a:cubicBezTo>
                  <a:cubicBezTo>
                    <a:pt x="34102" y="46437"/>
                    <a:pt x="34654" y="45857"/>
                    <a:pt x="34385" y="45221"/>
                  </a:cubicBezTo>
                  <a:cubicBezTo>
                    <a:pt x="33135" y="42292"/>
                    <a:pt x="32766" y="38970"/>
                    <a:pt x="35171" y="36553"/>
                  </a:cubicBezTo>
                  <a:cubicBezTo>
                    <a:pt x="36112" y="35624"/>
                    <a:pt x="37290" y="34958"/>
                    <a:pt x="38564" y="34600"/>
                  </a:cubicBezTo>
                  <a:cubicBezTo>
                    <a:pt x="38898" y="34554"/>
                    <a:pt x="39227" y="34532"/>
                    <a:pt x="39551" y="34532"/>
                  </a:cubicBezTo>
                  <a:close/>
                  <a:moveTo>
                    <a:pt x="8811" y="1584"/>
                  </a:moveTo>
                  <a:cubicBezTo>
                    <a:pt x="13514" y="1715"/>
                    <a:pt x="16347" y="5942"/>
                    <a:pt x="15883" y="10383"/>
                  </a:cubicBezTo>
                  <a:cubicBezTo>
                    <a:pt x="15823" y="11455"/>
                    <a:pt x="15300" y="12836"/>
                    <a:pt x="14692" y="13860"/>
                  </a:cubicBezTo>
                  <a:cubicBezTo>
                    <a:pt x="13002" y="16729"/>
                    <a:pt x="9739" y="17705"/>
                    <a:pt x="6584" y="17753"/>
                  </a:cubicBezTo>
                  <a:cubicBezTo>
                    <a:pt x="5568" y="17765"/>
                    <a:pt x="5560" y="19337"/>
                    <a:pt x="6562" y="19337"/>
                  </a:cubicBezTo>
                  <a:cubicBezTo>
                    <a:pt x="6569" y="19337"/>
                    <a:pt x="6577" y="19337"/>
                    <a:pt x="6584" y="19337"/>
                  </a:cubicBezTo>
                  <a:cubicBezTo>
                    <a:pt x="11799" y="19265"/>
                    <a:pt x="16907" y="16241"/>
                    <a:pt x="17431" y="10716"/>
                  </a:cubicBezTo>
                  <a:cubicBezTo>
                    <a:pt x="18902" y="9063"/>
                    <a:pt x="20855" y="8163"/>
                    <a:pt x="22866" y="8163"/>
                  </a:cubicBezTo>
                  <a:cubicBezTo>
                    <a:pt x="24143" y="8163"/>
                    <a:pt x="25443" y="8525"/>
                    <a:pt x="26658" y="9288"/>
                  </a:cubicBezTo>
                  <a:cubicBezTo>
                    <a:pt x="30004" y="11383"/>
                    <a:pt x="30718" y="15943"/>
                    <a:pt x="29099" y="19313"/>
                  </a:cubicBezTo>
                  <a:cubicBezTo>
                    <a:pt x="26980" y="20503"/>
                    <a:pt x="25420" y="22480"/>
                    <a:pt x="24753" y="24813"/>
                  </a:cubicBezTo>
                  <a:cubicBezTo>
                    <a:pt x="22503" y="24516"/>
                    <a:pt x="20229" y="23182"/>
                    <a:pt x="19598" y="20872"/>
                  </a:cubicBezTo>
                  <a:cubicBezTo>
                    <a:pt x="19494" y="20479"/>
                    <a:pt x="19189" y="20308"/>
                    <a:pt x="18877" y="20308"/>
                  </a:cubicBezTo>
                  <a:cubicBezTo>
                    <a:pt x="18406" y="20308"/>
                    <a:pt x="17916" y="20699"/>
                    <a:pt x="18074" y="21301"/>
                  </a:cubicBezTo>
                  <a:cubicBezTo>
                    <a:pt x="18848" y="24206"/>
                    <a:pt x="21574" y="25921"/>
                    <a:pt x="24432" y="26361"/>
                  </a:cubicBezTo>
                  <a:cubicBezTo>
                    <a:pt x="24205" y="28147"/>
                    <a:pt x="24444" y="29969"/>
                    <a:pt x="25098" y="31660"/>
                  </a:cubicBezTo>
                  <a:cubicBezTo>
                    <a:pt x="25244" y="32031"/>
                    <a:pt x="25572" y="32193"/>
                    <a:pt x="25893" y="32193"/>
                  </a:cubicBezTo>
                  <a:cubicBezTo>
                    <a:pt x="26384" y="32193"/>
                    <a:pt x="26858" y="31814"/>
                    <a:pt x="26634" y="31231"/>
                  </a:cubicBezTo>
                  <a:cubicBezTo>
                    <a:pt x="25063" y="27207"/>
                    <a:pt x="26146" y="22694"/>
                    <a:pt x="30111" y="20551"/>
                  </a:cubicBezTo>
                  <a:cubicBezTo>
                    <a:pt x="31185" y="19992"/>
                    <a:pt x="32304" y="19728"/>
                    <a:pt x="33397" y="19728"/>
                  </a:cubicBezTo>
                  <a:cubicBezTo>
                    <a:pt x="35796" y="19728"/>
                    <a:pt x="38071" y="20998"/>
                    <a:pt x="39469" y="23206"/>
                  </a:cubicBezTo>
                  <a:cubicBezTo>
                    <a:pt x="41505" y="26421"/>
                    <a:pt x="40636" y="30636"/>
                    <a:pt x="37945" y="33136"/>
                  </a:cubicBezTo>
                  <a:cubicBezTo>
                    <a:pt x="36326" y="33624"/>
                    <a:pt x="34873" y="34541"/>
                    <a:pt x="33719" y="35767"/>
                  </a:cubicBezTo>
                  <a:cubicBezTo>
                    <a:pt x="32921" y="36624"/>
                    <a:pt x="32349" y="37672"/>
                    <a:pt x="32064" y="38803"/>
                  </a:cubicBezTo>
                  <a:cubicBezTo>
                    <a:pt x="31575" y="38716"/>
                    <a:pt x="31094" y="38674"/>
                    <a:pt x="30622" y="38674"/>
                  </a:cubicBezTo>
                  <a:cubicBezTo>
                    <a:pt x="27738" y="38674"/>
                    <a:pt x="25228" y="40249"/>
                    <a:pt x="23765" y="42756"/>
                  </a:cubicBezTo>
                  <a:cubicBezTo>
                    <a:pt x="22991" y="41530"/>
                    <a:pt x="21967" y="40482"/>
                    <a:pt x="20753" y="39684"/>
                  </a:cubicBezTo>
                  <a:cubicBezTo>
                    <a:pt x="20612" y="39589"/>
                    <a:pt x="20472" y="39548"/>
                    <a:pt x="20341" y="39548"/>
                  </a:cubicBezTo>
                  <a:cubicBezTo>
                    <a:pt x="19687" y="39548"/>
                    <a:pt x="19251" y="40577"/>
                    <a:pt x="19955" y="41054"/>
                  </a:cubicBezTo>
                  <a:cubicBezTo>
                    <a:pt x="21074" y="41816"/>
                    <a:pt x="22217" y="43399"/>
                    <a:pt x="22943" y="44852"/>
                  </a:cubicBezTo>
                  <a:cubicBezTo>
                    <a:pt x="22967" y="44959"/>
                    <a:pt x="23027" y="45066"/>
                    <a:pt x="23098" y="45149"/>
                  </a:cubicBezTo>
                  <a:cubicBezTo>
                    <a:pt x="23122" y="45197"/>
                    <a:pt x="23146" y="45245"/>
                    <a:pt x="23158" y="45292"/>
                  </a:cubicBezTo>
                  <a:cubicBezTo>
                    <a:pt x="24229" y="47638"/>
                    <a:pt x="24396" y="50197"/>
                    <a:pt x="24039" y="52710"/>
                  </a:cubicBezTo>
                  <a:cubicBezTo>
                    <a:pt x="24015" y="52781"/>
                    <a:pt x="24003" y="52853"/>
                    <a:pt x="24003" y="52924"/>
                  </a:cubicBezTo>
                  <a:cubicBezTo>
                    <a:pt x="23610" y="55484"/>
                    <a:pt x="22681" y="57996"/>
                    <a:pt x="21622" y="60234"/>
                  </a:cubicBezTo>
                  <a:cubicBezTo>
                    <a:pt x="21319" y="60864"/>
                    <a:pt x="21870" y="61443"/>
                    <a:pt x="22388" y="61443"/>
                  </a:cubicBezTo>
                  <a:cubicBezTo>
                    <a:pt x="22624" y="61443"/>
                    <a:pt x="22853" y="61323"/>
                    <a:pt x="22991" y="61032"/>
                  </a:cubicBezTo>
                  <a:cubicBezTo>
                    <a:pt x="23646" y="59639"/>
                    <a:pt x="24194" y="58198"/>
                    <a:pt x="24634" y="56722"/>
                  </a:cubicBezTo>
                  <a:cubicBezTo>
                    <a:pt x="26503" y="62330"/>
                    <a:pt x="32302" y="65723"/>
                    <a:pt x="38350" y="66271"/>
                  </a:cubicBezTo>
                  <a:lnTo>
                    <a:pt x="38445" y="66271"/>
                  </a:lnTo>
                  <a:cubicBezTo>
                    <a:pt x="40815" y="68855"/>
                    <a:pt x="41231" y="72688"/>
                    <a:pt x="39469" y="75724"/>
                  </a:cubicBezTo>
                  <a:cubicBezTo>
                    <a:pt x="38191" y="77974"/>
                    <a:pt x="35843" y="79193"/>
                    <a:pt x="33428" y="79193"/>
                  </a:cubicBezTo>
                  <a:cubicBezTo>
                    <a:pt x="32379" y="79193"/>
                    <a:pt x="31317" y="78963"/>
                    <a:pt x="30325" y="78487"/>
                  </a:cubicBezTo>
                  <a:cubicBezTo>
                    <a:pt x="29325" y="77629"/>
                    <a:pt x="28563" y="76486"/>
                    <a:pt x="28004" y="75320"/>
                  </a:cubicBezTo>
                  <a:cubicBezTo>
                    <a:pt x="26420" y="72045"/>
                    <a:pt x="27670" y="68605"/>
                    <a:pt x="29718" y="65890"/>
                  </a:cubicBezTo>
                  <a:cubicBezTo>
                    <a:pt x="30146" y="65310"/>
                    <a:pt x="29591" y="64743"/>
                    <a:pt x="29010" y="64743"/>
                  </a:cubicBezTo>
                  <a:cubicBezTo>
                    <a:pt x="28767" y="64743"/>
                    <a:pt x="28519" y="64842"/>
                    <a:pt x="28337" y="65080"/>
                  </a:cubicBezTo>
                  <a:cubicBezTo>
                    <a:pt x="27444" y="66259"/>
                    <a:pt x="26742" y="67581"/>
                    <a:pt x="26253" y="68986"/>
                  </a:cubicBezTo>
                  <a:cubicBezTo>
                    <a:pt x="24368" y="67399"/>
                    <a:pt x="22047" y="66480"/>
                    <a:pt x="19721" y="66480"/>
                  </a:cubicBezTo>
                  <a:cubicBezTo>
                    <a:pt x="17962" y="66480"/>
                    <a:pt x="16200" y="67005"/>
                    <a:pt x="14621" y="68164"/>
                  </a:cubicBezTo>
                  <a:cubicBezTo>
                    <a:pt x="13951" y="68657"/>
                    <a:pt x="14374" y="69680"/>
                    <a:pt x="15012" y="69680"/>
                  </a:cubicBezTo>
                  <a:cubicBezTo>
                    <a:pt x="15145" y="69680"/>
                    <a:pt x="15287" y="69636"/>
                    <a:pt x="15431" y="69533"/>
                  </a:cubicBezTo>
                  <a:cubicBezTo>
                    <a:pt x="16793" y="68537"/>
                    <a:pt x="18288" y="68083"/>
                    <a:pt x="19775" y="68083"/>
                  </a:cubicBezTo>
                  <a:cubicBezTo>
                    <a:pt x="21966" y="68083"/>
                    <a:pt x="24139" y="69067"/>
                    <a:pt x="25849" y="70748"/>
                  </a:cubicBezTo>
                  <a:cubicBezTo>
                    <a:pt x="25610" y="72295"/>
                    <a:pt x="25777" y="73891"/>
                    <a:pt x="26325" y="75367"/>
                  </a:cubicBezTo>
                  <a:cubicBezTo>
                    <a:pt x="26908" y="76939"/>
                    <a:pt x="27944" y="78522"/>
                    <a:pt x="29242" y="79630"/>
                  </a:cubicBezTo>
                  <a:cubicBezTo>
                    <a:pt x="30730" y="82880"/>
                    <a:pt x="29873" y="86726"/>
                    <a:pt x="27158" y="89048"/>
                  </a:cubicBezTo>
                  <a:cubicBezTo>
                    <a:pt x="25938" y="90100"/>
                    <a:pt x="24494" y="90570"/>
                    <a:pt x="23048" y="90570"/>
                  </a:cubicBezTo>
                  <a:cubicBezTo>
                    <a:pt x="20910" y="90570"/>
                    <a:pt x="18765" y="89542"/>
                    <a:pt x="17324" y="87845"/>
                  </a:cubicBezTo>
                  <a:cubicBezTo>
                    <a:pt x="17217" y="87726"/>
                    <a:pt x="17086" y="87643"/>
                    <a:pt x="16931" y="87607"/>
                  </a:cubicBezTo>
                  <a:cubicBezTo>
                    <a:pt x="15812" y="83761"/>
                    <a:pt x="16419" y="79392"/>
                    <a:pt x="20098" y="77141"/>
                  </a:cubicBezTo>
                  <a:cubicBezTo>
                    <a:pt x="20829" y="76691"/>
                    <a:pt x="20381" y="75650"/>
                    <a:pt x="19702" y="75650"/>
                  </a:cubicBezTo>
                  <a:cubicBezTo>
                    <a:pt x="19574" y="75650"/>
                    <a:pt x="19438" y="75687"/>
                    <a:pt x="19300" y="75772"/>
                  </a:cubicBezTo>
                  <a:cubicBezTo>
                    <a:pt x="14609" y="78641"/>
                    <a:pt x="13907" y="84535"/>
                    <a:pt x="15847" y="89333"/>
                  </a:cubicBezTo>
                  <a:cubicBezTo>
                    <a:pt x="15276" y="92655"/>
                    <a:pt x="12752" y="95358"/>
                    <a:pt x="9239" y="95655"/>
                  </a:cubicBezTo>
                  <a:cubicBezTo>
                    <a:pt x="9062" y="95670"/>
                    <a:pt x="8886" y="95677"/>
                    <a:pt x="8711" y="95677"/>
                  </a:cubicBezTo>
                  <a:cubicBezTo>
                    <a:pt x="5054" y="95677"/>
                    <a:pt x="2169" y="92524"/>
                    <a:pt x="1715" y="89012"/>
                  </a:cubicBezTo>
                  <a:cubicBezTo>
                    <a:pt x="1703" y="88928"/>
                    <a:pt x="1691" y="88857"/>
                    <a:pt x="1667" y="88786"/>
                  </a:cubicBezTo>
                  <a:lnTo>
                    <a:pt x="1667" y="83166"/>
                  </a:lnTo>
                  <a:cubicBezTo>
                    <a:pt x="1810" y="82999"/>
                    <a:pt x="2060" y="82725"/>
                    <a:pt x="2131" y="82642"/>
                  </a:cubicBezTo>
                  <a:cubicBezTo>
                    <a:pt x="2667" y="82082"/>
                    <a:pt x="3250" y="81570"/>
                    <a:pt x="3893" y="81130"/>
                  </a:cubicBezTo>
                  <a:cubicBezTo>
                    <a:pt x="5246" y="80163"/>
                    <a:pt x="6759" y="79630"/>
                    <a:pt x="8332" y="79630"/>
                  </a:cubicBezTo>
                  <a:cubicBezTo>
                    <a:pt x="8988" y="79630"/>
                    <a:pt x="9654" y="79723"/>
                    <a:pt x="10323" y="79915"/>
                  </a:cubicBezTo>
                  <a:cubicBezTo>
                    <a:pt x="10407" y="79940"/>
                    <a:pt x="10487" y="79951"/>
                    <a:pt x="10562" y="79951"/>
                  </a:cubicBezTo>
                  <a:cubicBezTo>
                    <a:pt x="11372" y="79951"/>
                    <a:pt x="11645" y="78653"/>
                    <a:pt x="10751" y="78391"/>
                  </a:cubicBezTo>
                  <a:cubicBezTo>
                    <a:pt x="9985" y="78166"/>
                    <a:pt x="9202" y="78054"/>
                    <a:pt x="8414" y="78054"/>
                  </a:cubicBezTo>
                  <a:cubicBezTo>
                    <a:pt x="8039" y="78054"/>
                    <a:pt x="7663" y="78080"/>
                    <a:pt x="7287" y="78130"/>
                  </a:cubicBezTo>
                  <a:cubicBezTo>
                    <a:pt x="8180" y="76213"/>
                    <a:pt x="9823" y="74629"/>
                    <a:pt x="11847" y="74046"/>
                  </a:cubicBezTo>
                  <a:cubicBezTo>
                    <a:pt x="12752" y="73795"/>
                    <a:pt x="12479" y="72486"/>
                    <a:pt x="11668" y="72486"/>
                  </a:cubicBezTo>
                  <a:cubicBezTo>
                    <a:pt x="11593" y="72486"/>
                    <a:pt x="11514" y="72498"/>
                    <a:pt x="11430" y="72522"/>
                  </a:cubicBezTo>
                  <a:cubicBezTo>
                    <a:pt x="8561" y="73331"/>
                    <a:pt x="6322" y="75760"/>
                    <a:pt x="5417" y="78582"/>
                  </a:cubicBezTo>
                  <a:cubicBezTo>
                    <a:pt x="4024" y="79082"/>
                    <a:pt x="2739" y="79856"/>
                    <a:pt x="1655" y="80856"/>
                  </a:cubicBezTo>
                  <a:lnTo>
                    <a:pt x="1655" y="56472"/>
                  </a:lnTo>
                  <a:cubicBezTo>
                    <a:pt x="3728" y="57392"/>
                    <a:pt x="5990" y="57834"/>
                    <a:pt x="8254" y="57834"/>
                  </a:cubicBezTo>
                  <a:cubicBezTo>
                    <a:pt x="10945" y="57834"/>
                    <a:pt x="13640" y="57209"/>
                    <a:pt x="16026" y="56020"/>
                  </a:cubicBezTo>
                  <a:cubicBezTo>
                    <a:pt x="16805" y="55630"/>
                    <a:pt x="16321" y="54560"/>
                    <a:pt x="15586" y="54560"/>
                  </a:cubicBezTo>
                  <a:cubicBezTo>
                    <a:pt x="15468" y="54560"/>
                    <a:pt x="15343" y="54588"/>
                    <a:pt x="15216" y="54650"/>
                  </a:cubicBezTo>
                  <a:cubicBezTo>
                    <a:pt x="13549" y="55484"/>
                    <a:pt x="11740" y="55996"/>
                    <a:pt x="9882" y="56174"/>
                  </a:cubicBezTo>
                  <a:cubicBezTo>
                    <a:pt x="10966" y="54019"/>
                    <a:pt x="10501" y="51221"/>
                    <a:pt x="9561" y="49090"/>
                  </a:cubicBezTo>
                  <a:cubicBezTo>
                    <a:pt x="9433" y="48794"/>
                    <a:pt x="9210" y="48671"/>
                    <a:pt x="8977" y="48671"/>
                  </a:cubicBezTo>
                  <a:cubicBezTo>
                    <a:pt x="8470" y="48671"/>
                    <a:pt x="7914" y="49252"/>
                    <a:pt x="8192" y="49888"/>
                  </a:cubicBezTo>
                  <a:cubicBezTo>
                    <a:pt x="9037" y="51817"/>
                    <a:pt x="9442" y="54543"/>
                    <a:pt x="7918" y="56258"/>
                  </a:cubicBezTo>
                  <a:cubicBezTo>
                    <a:pt x="5739" y="56222"/>
                    <a:pt x="3596" y="55686"/>
                    <a:pt x="1655" y="54710"/>
                  </a:cubicBezTo>
                  <a:lnTo>
                    <a:pt x="1655" y="36422"/>
                  </a:lnTo>
                  <a:cubicBezTo>
                    <a:pt x="2937" y="35629"/>
                    <a:pt x="4340" y="35290"/>
                    <a:pt x="5760" y="35290"/>
                  </a:cubicBezTo>
                  <a:cubicBezTo>
                    <a:pt x="8561" y="35290"/>
                    <a:pt x="11428" y="36609"/>
                    <a:pt x="13561" y="38363"/>
                  </a:cubicBezTo>
                  <a:cubicBezTo>
                    <a:pt x="13727" y="38498"/>
                    <a:pt x="13907" y="38555"/>
                    <a:pt x="14082" y="38555"/>
                  </a:cubicBezTo>
                  <a:cubicBezTo>
                    <a:pt x="14738" y="38555"/>
                    <a:pt x="15310" y="37749"/>
                    <a:pt x="14680" y="37232"/>
                  </a:cubicBezTo>
                  <a:cubicBezTo>
                    <a:pt x="13359" y="36160"/>
                    <a:pt x="11883" y="35279"/>
                    <a:pt x="10299" y="34648"/>
                  </a:cubicBezTo>
                  <a:cubicBezTo>
                    <a:pt x="11394" y="33231"/>
                    <a:pt x="11502" y="31219"/>
                    <a:pt x="10966" y="29516"/>
                  </a:cubicBezTo>
                  <a:cubicBezTo>
                    <a:pt x="10847" y="29128"/>
                    <a:pt x="10533" y="28960"/>
                    <a:pt x="10217" y="28960"/>
                  </a:cubicBezTo>
                  <a:cubicBezTo>
                    <a:pt x="9738" y="28960"/>
                    <a:pt x="9255" y="29345"/>
                    <a:pt x="9442" y="29933"/>
                  </a:cubicBezTo>
                  <a:cubicBezTo>
                    <a:pt x="9787" y="31052"/>
                    <a:pt x="9882" y="32183"/>
                    <a:pt x="9311" y="33243"/>
                  </a:cubicBezTo>
                  <a:cubicBezTo>
                    <a:pt x="9120" y="33553"/>
                    <a:pt x="8894" y="33850"/>
                    <a:pt x="8620" y="34100"/>
                  </a:cubicBezTo>
                  <a:cubicBezTo>
                    <a:pt x="7651" y="33847"/>
                    <a:pt x="6661" y="33705"/>
                    <a:pt x="5677" y="33705"/>
                  </a:cubicBezTo>
                  <a:cubicBezTo>
                    <a:pt x="4302" y="33705"/>
                    <a:pt x="2938" y="33981"/>
                    <a:pt x="1655" y="34612"/>
                  </a:cubicBezTo>
                  <a:lnTo>
                    <a:pt x="1655" y="10407"/>
                  </a:lnTo>
                  <a:cubicBezTo>
                    <a:pt x="1655" y="6490"/>
                    <a:pt x="3179" y="2787"/>
                    <a:pt x="7370" y="1739"/>
                  </a:cubicBezTo>
                  <a:cubicBezTo>
                    <a:pt x="7846" y="1632"/>
                    <a:pt x="8334" y="1584"/>
                    <a:pt x="8811" y="1584"/>
                  </a:cubicBezTo>
                  <a:close/>
                  <a:moveTo>
                    <a:pt x="8811" y="1"/>
                  </a:moveTo>
                  <a:cubicBezTo>
                    <a:pt x="3667" y="144"/>
                    <a:pt x="72" y="4442"/>
                    <a:pt x="72" y="9442"/>
                  </a:cubicBezTo>
                  <a:lnTo>
                    <a:pt x="72" y="82678"/>
                  </a:lnTo>
                  <a:cubicBezTo>
                    <a:pt x="0" y="82809"/>
                    <a:pt x="0" y="82975"/>
                    <a:pt x="72" y="83118"/>
                  </a:cubicBezTo>
                  <a:lnTo>
                    <a:pt x="72" y="89000"/>
                  </a:lnTo>
                  <a:cubicBezTo>
                    <a:pt x="60" y="89131"/>
                    <a:pt x="107" y="89262"/>
                    <a:pt x="167" y="89381"/>
                  </a:cubicBezTo>
                  <a:cubicBezTo>
                    <a:pt x="903" y="93811"/>
                    <a:pt x="4360" y="97254"/>
                    <a:pt x="8981" y="97254"/>
                  </a:cubicBezTo>
                  <a:cubicBezTo>
                    <a:pt x="9067" y="97254"/>
                    <a:pt x="9153" y="97253"/>
                    <a:pt x="9239" y="97251"/>
                  </a:cubicBezTo>
                  <a:cubicBezTo>
                    <a:pt x="13371" y="97132"/>
                    <a:pt x="16419" y="93870"/>
                    <a:pt x="17300" y="90071"/>
                  </a:cubicBezTo>
                  <a:cubicBezTo>
                    <a:pt x="18903" y="91417"/>
                    <a:pt x="20871" y="92125"/>
                    <a:pt x="22864" y="92125"/>
                  </a:cubicBezTo>
                  <a:cubicBezTo>
                    <a:pt x="24558" y="92125"/>
                    <a:pt x="26269" y="91614"/>
                    <a:pt x="27789" y="90548"/>
                  </a:cubicBezTo>
                  <a:cubicBezTo>
                    <a:pt x="31052" y="88262"/>
                    <a:pt x="32123" y="84142"/>
                    <a:pt x="31159" y="80451"/>
                  </a:cubicBezTo>
                  <a:lnTo>
                    <a:pt x="31159" y="80451"/>
                  </a:lnTo>
                  <a:cubicBezTo>
                    <a:pt x="31922" y="80651"/>
                    <a:pt x="32699" y="80751"/>
                    <a:pt x="33470" y="80751"/>
                  </a:cubicBezTo>
                  <a:cubicBezTo>
                    <a:pt x="36140" y="80751"/>
                    <a:pt x="38732" y="79556"/>
                    <a:pt x="40386" y="77201"/>
                  </a:cubicBezTo>
                  <a:cubicBezTo>
                    <a:pt x="42696" y="73927"/>
                    <a:pt x="42720" y="69557"/>
                    <a:pt x="40446" y="66259"/>
                  </a:cubicBezTo>
                  <a:cubicBezTo>
                    <a:pt x="43815" y="65902"/>
                    <a:pt x="46565" y="63580"/>
                    <a:pt x="47827" y="60330"/>
                  </a:cubicBezTo>
                  <a:cubicBezTo>
                    <a:pt x="49316" y="56472"/>
                    <a:pt x="47780" y="52043"/>
                    <a:pt x="44565" y="49638"/>
                  </a:cubicBezTo>
                  <a:cubicBezTo>
                    <a:pt x="47839" y="47197"/>
                    <a:pt x="49137" y="42887"/>
                    <a:pt x="47816" y="38934"/>
                  </a:cubicBezTo>
                  <a:cubicBezTo>
                    <a:pt x="46684" y="35505"/>
                    <a:pt x="43613" y="33314"/>
                    <a:pt x="40196" y="33029"/>
                  </a:cubicBezTo>
                  <a:cubicBezTo>
                    <a:pt x="42601" y="29814"/>
                    <a:pt x="42767" y="25456"/>
                    <a:pt x="40612" y="22075"/>
                  </a:cubicBezTo>
                  <a:cubicBezTo>
                    <a:pt x="38996" y="19520"/>
                    <a:pt x="36262" y="18183"/>
                    <a:pt x="33453" y="18183"/>
                  </a:cubicBezTo>
                  <a:cubicBezTo>
                    <a:pt x="32663" y="18183"/>
                    <a:pt x="31866" y="18289"/>
                    <a:pt x="31087" y="18503"/>
                  </a:cubicBezTo>
                  <a:cubicBezTo>
                    <a:pt x="32183" y="14800"/>
                    <a:pt x="31111" y="10764"/>
                    <a:pt x="27944" y="8276"/>
                  </a:cubicBezTo>
                  <a:cubicBezTo>
                    <a:pt x="26448" y="7106"/>
                    <a:pt x="24699" y="6560"/>
                    <a:pt x="22954" y="6560"/>
                  </a:cubicBezTo>
                  <a:cubicBezTo>
                    <a:pt x="21005" y="6560"/>
                    <a:pt x="19061" y="7240"/>
                    <a:pt x="17478" y="8490"/>
                  </a:cubicBezTo>
                  <a:cubicBezTo>
                    <a:pt x="17097" y="3942"/>
                    <a:pt x="13645" y="132"/>
                    <a:pt x="8811" y="1"/>
                  </a:cubicBezTo>
                  <a:close/>
                </a:path>
              </a:pathLst>
            </a:custGeom>
            <a:solidFill>
              <a:srgbClr val="FF34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899;p3">
              <a:extLst>
                <a:ext uri="{FF2B5EF4-FFF2-40B4-BE49-F238E27FC236}">
                  <a16:creationId xmlns:a16="http://schemas.microsoft.com/office/drawing/2014/main" id="{3EF9AE40-EA1A-345F-56FD-AC1CBD4E35DC}"/>
                </a:ext>
              </a:extLst>
            </p:cNvPr>
            <p:cNvSpPr/>
            <p:nvPr/>
          </p:nvSpPr>
          <p:spPr>
            <a:xfrm>
              <a:off x="1603175" y="1543775"/>
              <a:ext cx="993000" cy="2351875"/>
            </a:xfrm>
            <a:custGeom>
              <a:avLst/>
              <a:gdLst/>
              <a:ahLst/>
              <a:cxnLst/>
              <a:rect l="l" t="t" r="r" b="b"/>
              <a:pathLst>
                <a:path w="39720" h="94075" extrusionOk="0">
                  <a:moveTo>
                    <a:pt x="32564" y="0"/>
                  </a:moveTo>
                  <a:cubicBezTo>
                    <a:pt x="27861" y="131"/>
                    <a:pt x="25027" y="4358"/>
                    <a:pt x="25491" y="8799"/>
                  </a:cubicBezTo>
                  <a:cubicBezTo>
                    <a:pt x="25551" y="9847"/>
                    <a:pt x="26051" y="11276"/>
                    <a:pt x="26682" y="12276"/>
                  </a:cubicBezTo>
                  <a:cubicBezTo>
                    <a:pt x="28468" y="15121"/>
                    <a:pt x="31552" y="16121"/>
                    <a:pt x="34778" y="16169"/>
                  </a:cubicBezTo>
                  <a:cubicBezTo>
                    <a:pt x="35798" y="16181"/>
                    <a:pt x="35802" y="17753"/>
                    <a:pt x="34790" y="17753"/>
                  </a:cubicBezTo>
                  <a:cubicBezTo>
                    <a:pt x="34786" y="17753"/>
                    <a:pt x="34782" y="17753"/>
                    <a:pt x="34778" y="17753"/>
                  </a:cubicBezTo>
                  <a:cubicBezTo>
                    <a:pt x="29575" y="17681"/>
                    <a:pt x="24456" y="14657"/>
                    <a:pt x="23932" y="9121"/>
                  </a:cubicBezTo>
                  <a:cubicBezTo>
                    <a:pt x="22486" y="7506"/>
                    <a:pt x="20403" y="6533"/>
                    <a:pt x="18329" y="6533"/>
                  </a:cubicBezTo>
                  <a:cubicBezTo>
                    <a:pt x="16885" y="6533"/>
                    <a:pt x="15445" y="7005"/>
                    <a:pt x="14228" y="8061"/>
                  </a:cubicBezTo>
                  <a:cubicBezTo>
                    <a:pt x="11394" y="10502"/>
                    <a:pt x="10656" y="14371"/>
                    <a:pt x="12275" y="17729"/>
                  </a:cubicBezTo>
                  <a:cubicBezTo>
                    <a:pt x="14383" y="18919"/>
                    <a:pt x="15943" y="20896"/>
                    <a:pt x="16621" y="23241"/>
                  </a:cubicBezTo>
                  <a:cubicBezTo>
                    <a:pt x="18871" y="22932"/>
                    <a:pt x="21146" y="21598"/>
                    <a:pt x="21765" y="19288"/>
                  </a:cubicBezTo>
                  <a:cubicBezTo>
                    <a:pt x="21869" y="18895"/>
                    <a:pt x="22175" y="18724"/>
                    <a:pt x="22489" y="18724"/>
                  </a:cubicBezTo>
                  <a:cubicBezTo>
                    <a:pt x="22964" y="18724"/>
                    <a:pt x="23458" y="19115"/>
                    <a:pt x="23301" y="19717"/>
                  </a:cubicBezTo>
                  <a:cubicBezTo>
                    <a:pt x="22515" y="22622"/>
                    <a:pt x="19800" y="24337"/>
                    <a:pt x="16943" y="24777"/>
                  </a:cubicBezTo>
                  <a:cubicBezTo>
                    <a:pt x="17157" y="26563"/>
                    <a:pt x="16931" y="28385"/>
                    <a:pt x="16264" y="30076"/>
                  </a:cubicBezTo>
                  <a:cubicBezTo>
                    <a:pt x="16118" y="30447"/>
                    <a:pt x="15792" y="30609"/>
                    <a:pt x="15474" y="30609"/>
                  </a:cubicBezTo>
                  <a:cubicBezTo>
                    <a:pt x="14986" y="30609"/>
                    <a:pt x="14517" y="30230"/>
                    <a:pt x="14740" y="29647"/>
                  </a:cubicBezTo>
                  <a:cubicBezTo>
                    <a:pt x="16300" y="25623"/>
                    <a:pt x="15228" y="21110"/>
                    <a:pt x="11263" y="18967"/>
                  </a:cubicBezTo>
                  <a:cubicBezTo>
                    <a:pt x="10209" y="18421"/>
                    <a:pt x="9066" y="18156"/>
                    <a:pt x="7938" y="18156"/>
                  </a:cubicBezTo>
                  <a:cubicBezTo>
                    <a:pt x="5525" y="18156"/>
                    <a:pt x="3179" y="19367"/>
                    <a:pt x="1905" y="21622"/>
                  </a:cubicBezTo>
                  <a:cubicBezTo>
                    <a:pt x="12" y="24872"/>
                    <a:pt x="643" y="29016"/>
                    <a:pt x="3429" y="31552"/>
                  </a:cubicBezTo>
                  <a:cubicBezTo>
                    <a:pt x="5060" y="32028"/>
                    <a:pt x="6739" y="33064"/>
                    <a:pt x="7811" y="34374"/>
                  </a:cubicBezTo>
                  <a:cubicBezTo>
                    <a:pt x="8489" y="35207"/>
                    <a:pt x="8989" y="36183"/>
                    <a:pt x="9275" y="37231"/>
                  </a:cubicBezTo>
                  <a:cubicBezTo>
                    <a:pt x="9779" y="37138"/>
                    <a:pt x="10276" y="37093"/>
                    <a:pt x="10762" y="37093"/>
                  </a:cubicBezTo>
                  <a:cubicBezTo>
                    <a:pt x="13639" y="37093"/>
                    <a:pt x="16143" y="38667"/>
                    <a:pt x="17609" y="41172"/>
                  </a:cubicBezTo>
                  <a:cubicBezTo>
                    <a:pt x="18383" y="39946"/>
                    <a:pt x="19407" y="38898"/>
                    <a:pt x="20610" y="38100"/>
                  </a:cubicBezTo>
                  <a:cubicBezTo>
                    <a:pt x="20753" y="38005"/>
                    <a:pt x="20894" y="37964"/>
                    <a:pt x="21026" y="37964"/>
                  </a:cubicBezTo>
                  <a:cubicBezTo>
                    <a:pt x="21684" y="37964"/>
                    <a:pt x="22114" y="38993"/>
                    <a:pt x="21419" y="39470"/>
                  </a:cubicBezTo>
                  <a:cubicBezTo>
                    <a:pt x="20312" y="40220"/>
                    <a:pt x="19133" y="41791"/>
                    <a:pt x="18431" y="43232"/>
                  </a:cubicBezTo>
                  <a:cubicBezTo>
                    <a:pt x="18407" y="43363"/>
                    <a:pt x="18360" y="43482"/>
                    <a:pt x="18276" y="43577"/>
                  </a:cubicBezTo>
                  <a:cubicBezTo>
                    <a:pt x="18252" y="43613"/>
                    <a:pt x="18229" y="43661"/>
                    <a:pt x="18217" y="43708"/>
                  </a:cubicBezTo>
                  <a:cubicBezTo>
                    <a:pt x="16133" y="48590"/>
                    <a:pt x="17562" y="54067"/>
                    <a:pt x="19753" y="58650"/>
                  </a:cubicBezTo>
                  <a:cubicBezTo>
                    <a:pt x="20055" y="59280"/>
                    <a:pt x="19504" y="59859"/>
                    <a:pt x="18986" y="59859"/>
                  </a:cubicBezTo>
                  <a:cubicBezTo>
                    <a:pt x="18750" y="59859"/>
                    <a:pt x="18521" y="59739"/>
                    <a:pt x="18383" y="59448"/>
                  </a:cubicBezTo>
                  <a:cubicBezTo>
                    <a:pt x="17728" y="58055"/>
                    <a:pt x="17181" y="56614"/>
                    <a:pt x="16740" y="55138"/>
                  </a:cubicBezTo>
                  <a:cubicBezTo>
                    <a:pt x="14871" y="60746"/>
                    <a:pt x="9073" y="64139"/>
                    <a:pt x="3024" y="64687"/>
                  </a:cubicBezTo>
                  <a:lnTo>
                    <a:pt x="2941" y="64687"/>
                  </a:lnTo>
                  <a:cubicBezTo>
                    <a:pt x="536" y="67330"/>
                    <a:pt x="0" y="71462"/>
                    <a:pt x="2131" y="74486"/>
                  </a:cubicBezTo>
                  <a:cubicBezTo>
                    <a:pt x="3538" y="76490"/>
                    <a:pt x="5687" y="77612"/>
                    <a:pt x="7952" y="77612"/>
                  </a:cubicBezTo>
                  <a:cubicBezTo>
                    <a:pt x="8984" y="77612"/>
                    <a:pt x="10040" y="77379"/>
                    <a:pt x="11061" y="76891"/>
                  </a:cubicBezTo>
                  <a:cubicBezTo>
                    <a:pt x="12049" y="76022"/>
                    <a:pt x="12835" y="74938"/>
                    <a:pt x="13371" y="73724"/>
                  </a:cubicBezTo>
                  <a:cubicBezTo>
                    <a:pt x="14859" y="70390"/>
                    <a:pt x="13764" y="67092"/>
                    <a:pt x="11656" y="64294"/>
                  </a:cubicBezTo>
                  <a:cubicBezTo>
                    <a:pt x="11229" y="63716"/>
                    <a:pt x="11780" y="63156"/>
                    <a:pt x="12355" y="63156"/>
                  </a:cubicBezTo>
                  <a:cubicBezTo>
                    <a:pt x="12598" y="63156"/>
                    <a:pt x="12845" y="63256"/>
                    <a:pt x="13026" y="63496"/>
                  </a:cubicBezTo>
                  <a:cubicBezTo>
                    <a:pt x="13930" y="64675"/>
                    <a:pt x="14633" y="65985"/>
                    <a:pt x="15121" y="67390"/>
                  </a:cubicBezTo>
                  <a:cubicBezTo>
                    <a:pt x="17014" y="65809"/>
                    <a:pt x="19335" y="64893"/>
                    <a:pt x="21661" y="64893"/>
                  </a:cubicBezTo>
                  <a:cubicBezTo>
                    <a:pt x="23417" y="64893"/>
                    <a:pt x="25176" y="65415"/>
                    <a:pt x="26753" y="66568"/>
                  </a:cubicBezTo>
                  <a:cubicBezTo>
                    <a:pt x="27432" y="67060"/>
                    <a:pt x="27006" y="68088"/>
                    <a:pt x="26373" y="68088"/>
                  </a:cubicBezTo>
                  <a:cubicBezTo>
                    <a:pt x="26240" y="68088"/>
                    <a:pt x="26098" y="68043"/>
                    <a:pt x="25956" y="67937"/>
                  </a:cubicBezTo>
                  <a:cubicBezTo>
                    <a:pt x="24592" y="66940"/>
                    <a:pt x="23100" y="66486"/>
                    <a:pt x="21616" y="66486"/>
                  </a:cubicBezTo>
                  <a:cubicBezTo>
                    <a:pt x="19433" y="66486"/>
                    <a:pt x="17270" y="67467"/>
                    <a:pt x="15562" y="69140"/>
                  </a:cubicBezTo>
                  <a:cubicBezTo>
                    <a:pt x="15823" y="70700"/>
                    <a:pt x="15657" y="72307"/>
                    <a:pt x="15061" y="73771"/>
                  </a:cubicBezTo>
                  <a:cubicBezTo>
                    <a:pt x="14419" y="75355"/>
                    <a:pt x="13466" y="76915"/>
                    <a:pt x="12144" y="78046"/>
                  </a:cubicBezTo>
                  <a:cubicBezTo>
                    <a:pt x="10656" y="81368"/>
                    <a:pt x="11478" y="85785"/>
                    <a:pt x="14716" y="87821"/>
                  </a:cubicBezTo>
                  <a:cubicBezTo>
                    <a:pt x="15933" y="88586"/>
                    <a:pt x="17235" y="88951"/>
                    <a:pt x="18514" y="88951"/>
                  </a:cubicBezTo>
                  <a:cubicBezTo>
                    <a:pt x="20576" y="88951"/>
                    <a:pt x="22578" y="88003"/>
                    <a:pt x="24063" y="86261"/>
                  </a:cubicBezTo>
                  <a:cubicBezTo>
                    <a:pt x="24158" y="86130"/>
                    <a:pt x="24301" y="86047"/>
                    <a:pt x="24456" y="86023"/>
                  </a:cubicBezTo>
                  <a:cubicBezTo>
                    <a:pt x="25563" y="82177"/>
                    <a:pt x="24967" y="77808"/>
                    <a:pt x="21288" y="75557"/>
                  </a:cubicBezTo>
                  <a:cubicBezTo>
                    <a:pt x="20547" y="75107"/>
                    <a:pt x="20994" y="74066"/>
                    <a:pt x="21679" y="74066"/>
                  </a:cubicBezTo>
                  <a:cubicBezTo>
                    <a:pt x="21809" y="74066"/>
                    <a:pt x="21946" y="74103"/>
                    <a:pt x="22086" y="74188"/>
                  </a:cubicBezTo>
                  <a:cubicBezTo>
                    <a:pt x="26777" y="77046"/>
                    <a:pt x="27480" y="82951"/>
                    <a:pt x="25527" y="87749"/>
                  </a:cubicBezTo>
                  <a:cubicBezTo>
                    <a:pt x="26110" y="90988"/>
                    <a:pt x="28647" y="93964"/>
                    <a:pt x="32135" y="94071"/>
                  </a:cubicBezTo>
                  <a:cubicBezTo>
                    <a:pt x="32205" y="94073"/>
                    <a:pt x="32275" y="94074"/>
                    <a:pt x="32345" y="94074"/>
                  </a:cubicBezTo>
                  <a:cubicBezTo>
                    <a:pt x="36174" y="94074"/>
                    <a:pt x="39181" y="91204"/>
                    <a:pt x="39672" y="87416"/>
                  </a:cubicBezTo>
                  <a:cubicBezTo>
                    <a:pt x="39684" y="87344"/>
                    <a:pt x="39696" y="87261"/>
                    <a:pt x="39719" y="87190"/>
                  </a:cubicBezTo>
                  <a:lnTo>
                    <a:pt x="39719" y="81582"/>
                  </a:lnTo>
                  <a:cubicBezTo>
                    <a:pt x="39565" y="81415"/>
                    <a:pt x="39326" y="81141"/>
                    <a:pt x="39255" y="81058"/>
                  </a:cubicBezTo>
                  <a:cubicBezTo>
                    <a:pt x="38719" y="80498"/>
                    <a:pt x="38124" y="79986"/>
                    <a:pt x="37493" y="79546"/>
                  </a:cubicBezTo>
                  <a:cubicBezTo>
                    <a:pt x="36086" y="78605"/>
                    <a:pt x="34600" y="78044"/>
                    <a:pt x="33019" y="78044"/>
                  </a:cubicBezTo>
                  <a:cubicBezTo>
                    <a:pt x="32379" y="78044"/>
                    <a:pt x="31724" y="78136"/>
                    <a:pt x="31052" y="78331"/>
                  </a:cubicBezTo>
                  <a:cubicBezTo>
                    <a:pt x="30969" y="78356"/>
                    <a:pt x="30890" y="78367"/>
                    <a:pt x="30815" y="78367"/>
                  </a:cubicBezTo>
                  <a:cubicBezTo>
                    <a:pt x="30014" y="78367"/>
                    <a:pt x="29742" y="77069"/>
                    <a:pt x="30635" y="76807"/>
                  </a:cubicBezTo>
                  <a:cubicBezTo>
                    <a:pt x="31393" y="76582"/>
                    <a:pt x="32179" y="76470"/>
                    <a:pt x="32966" y="76470"/>
                  </a:cubicBezTo>
                  <a:cubicBezTo>
                    <a:pt x="33340" y="76470"/>
                    <a:pt x="33715" y="76496"/>
                    <a:pt x="34088" y="76546"/>
                  </a:cubicBezTo>
                  <a:cubicBezTo>
                    <a:pt x="33195" y="74629"/>
                    <a:pt x="31564" y="73045"/>
                    <a:pt x="29528" y="72462"/>
                  </a:cubicBezTo>
                  <a:cubicBezTo>
                    <a:pt x="28634" y="72211"/>
                    <a:pt x="28908" y="70902"/>
                    <a:pt x="29718" y="70902"/>
                  </a:cubicBezTo>
                  <a:cubicBezTo>
                    <a:pt x="29793" y="70902"/>
                    <a:pt x="29873" y="70914"/>
                    <a:pt x="29956" y="70938"/>
                  </a:cubicBezTo>
                  <a:cubicBezTo>
                    <a:pt x="32814" y="71747"/>
                    <a:pt x="35064" y="74176"/>
                    <a:pt x="35969" y="76998"/>
                  </a:cubicBezTo>
                  <a:cubicBezTo>
                    <a:pt x="37350" y="77498"/>
                    <a:pt x="38624" y="78272"/>
                    <a:pt x="39719" y="79272"/>
                  </a:cubicBezTo>
                  <a:lnTo>
                    <a:pt x="39719" y="54888"/>
                  </a:lnTo>
                  <a:cubicBezTo>
                    <a:pt x="37646" y="55808"/>
                    <a:pt x="35385" y="56250"/>
                    <a:pt x="33120" y="56250"/>
                  </a:cubicBezTo>
                  <a:cubicBezTo>
                    <a:pt x="30429" y="56250"/>
                    <a:pt x="27734" y="55625"/>
                    <a:pt x="25348" y="54436"/>
                  </a:cubicBezTo>
                  <a:cubicBezTo>
                    <a:pt x="24559" y="54046"/>
                    <a:pt x="25050" y="52976"/>
                    <a:pt x="25780" y="52976"/>
                  </a:cubicBezTo>
                  <a:cubicBezTo>
                    <a:pt x="25897" y="52976"/>
                    <a:pt x="26021" y="53004"/>
                    <a:pt x="26146" y="53066"/>
                  </a:cubicBezTo>
                  <a:cubicBezTo>
                    <a:pt x="27825" y="53900"/>
                    <a:pt x="29635" y="54412"/>
                    <a:pt x="31492" y="54590"/>
                  </a:cubicBezTo>
                  <a:cubicBezTo>
                    <a:pt x="30397" y="52435"/>
                    <a:pt x="30861" y="49649"/>
                    <a:pt x="31802" y="47506"/>
                  </a:cubicBezTo>
                  <a:cubicBezTo>
                    <a:pt x="31933" y="47210"/>
                    <a:pt x="32157" y="47087"/>
                    <a:pt x="32391" y="47087"/>
                  </a:cubicBezTo>
                  <a:cubicBezTo>
                    <a:pt x="32899" y="47087"/>
                    <a:pt x="33448" y="47668"/>
                    <a:pt x="33171" y="48304"/>
                  </a:cubicBezTo>
                  <a:cubicBezTo>
                    <a:pt x="32326" y="50233"/>
                    <a:pt x="31921" y="52959"/>
                    <a:pt x="33457" y="54674"/>
                  </a:cubicBezTo>
                  <a:cubicBezTo>
                    <a:pt x="35635" y="54638"/>
                    <a:pt x="37767" y="54102"/>
                    <a:pt x="39719" y="53126"/>
                  </a:cubicBezTo>
                  <a:lnTo>
                    <a:pt x="39719" y="34838"/>
                  </a:lnTo>
                  <a:cubicBezTo>
                    <a:pt x="38434" y="34045"/>
                    <a:pt x="37029" y="33706"/>
                    <a:pt x="35609" y="33706"/>
                  </a:cubicBezTo>
                  <a:cubicBezTo>
                    <a:pt x="32808" y="33706"/>
                    <a:pt x="29946" y="35025"/>
                    <a:pt x="27813" y="36779"/>
                  </a:cubicBezTo>
                  <a:cubicBezTo>
                    <a:pt x="27648" y="36914"/>
                    <a:pt x="27467" y="36971"/>
                    <a:pt x="27292" y="36971"/>
                  </a:cubicBezTo>
                  <a:cubicBezTo>
                    <a:pt x="26636" y="36971"/>
                    <a:pt x="26061" y="36165"/>
                    <a:pt x="26682" y="35648"/>
                  </a:cubicBezTo>
                  <a:cubicBezTo>
                    <a:pt x="28004" y="34576"/>
                    <a:pt x="29492" y="33695"/>
                    <a:pt x="31075" y="33064"/>
                  </a:cubicBezTo>
                  <a:cubicBezTo>
                    <a:pt x="29980" y="31647"/>
                    <a:pt x="29861" y="29635"/>
                    <a:pt x="30397" y="27932"/>
                  </a:cubicBezTo>
                  <a:cubicBezTo>
                    <a:pt x="30515" y="27544"/>
                    <a:pt x="30829" y="27376"/>
                    <a:pt x="31146" y="27376"/>
                  </a:cubicBezTo>
                  <a:cubicBezTo>
                    <a:pt x="31626" y="27376"/>
                    <a:pt x="32112" y="27761"/>
                    <a:pt x="31933" y="28349"/>
                  </a:cubicBezTo>
                  <a:cubicBezTo>
                    <a:pt x="31575" y="29504"/>
                    <a:pt x="31456" y="30754"/>
                    <a:pt x="32147" y="31814"/>
                  </a:cubicBezTo>
                  <a:cubicBezTo>
                    <a:pt x="32326" y="32064"/>
                    <a:pt x="32528" y="32302"/>
                    <a:pt x="32742" y="32516"/>
                  </a:cubicBezTo>
                  <a:cubicBezTo>
                    <a:pt x="33716" y="32263"/>
                    <a:pt x="34707" y="32121"/>
                    <a:pt x="35691" y="32121"/>
                  </a:cubicBezTo>
                  <a:cubicBezTo>
                    <a:pt x="37064" y="32121"/>
                    <a:pt x="38424" y="32397"/>
                    <a:pt x="39707" y="33028"/>
                  </a:cubicBezTo>
                  <a:lnTo>
                    <a:pt x="39707" y="8585"/>
                  </a:lnTo>
                  <a:lnTo>
                    <a:pt x="39707" y="7573"/>
                  </a:lnTo>
                  <a:cubicBezTo>
                    <a:pt x="39612" y="3548"/>
                    <a:pt x="36707" y="108"/>
                    <a:pt x="32564" y="0"/>
                  </a:cubicBezTo>
                  <a:close/>
                </a:path>
              </a:pathLst>
            </a:custGeom>
            <a:gradFill>
              <a:gsLst>
                <a:gs pos="0">
                  <a:srgbClr val="FF3486"/>
                </a:gs>
                <a:gs pos="100000">
                  <a:srgbClr val="FFD3E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3">
              <a:extLst>
                <a:ext uri="{FF2B5EF4-FFF2-40B4-BE49-F238E27FC236}">
                  <a16:creationId xmlns:a16="http://schemas.microsoft.com/office/drawing/2014/main" id="{E6326688-7AEA-4086-7750-A806FC3B6943}"/>
                </a:ext>
              </a:extLst>
            </p:cNvPr>
            <p:cNvSpPr/>
            <p:nvPr/>
          </p:nvSpPr>
          <p:spPr>
            <a:xfrm>
              <a:off x="1403350" y="2367800"/>
              <a:ext cx="617450" cy="754475"/>
            </a:xfrm>
            <a:custGeom>
              <a:avLst/>
              <a:gdLst/>
              <a:ahLst/>
              <a:cxnLst/>
              <a:rect l="l" t="t" r="r" b="b"/>
              <a:pathLst>
                <a:path w="24698" h="30179" extrusionOk="0">
                  <a:moveTo>
                    <a:pt x="9843" y="0"/>
                  </a:moveTo>
                  <a:cubicBezTo>
                    <a:pt x="6712" y="0"/>
                    <a:pt x="3799" y="2120"/>
                    <a:pt x="2945" y="5211"/>
                  </a:cubicBezTo>
                  <a:cubicBezTo>
                    <a:pt x="1969" y="8723"/>
                    <a:pt x="3254" y="12354"/>
                    <a:pt x="6374" y="14236"/>
                  </a:cubicBezTo>
                  <a:cubicBezTo>
                    <a:pt x="7194" y="14018"/>
                    <a:pt x="8003" y="13914"/>
                    <a:pt x="8790" y="13914"/>
                  </a:cubicBezTo>
                  <a:cubicBezTo>
                    <a:pt x="12691" y="13914"/>
                    <a:pt x="16060" y="16460"/>
                    <a:pt x="17566" y="20284"/>
                  </a:cubicBezTo>
                  <a:cubicBezTo>
                    <a:pt x="17797" y="20862"/>
                    <a:pt x="17322" y="21243"/>
                    <a:pt x="16831" y="21243"/>
                  </a:cubicBezTo>
                  <a:cubicBezTo>
                    <a:pt x="16513" y="21243"/>
                    <a:pt x="16187" y="21083"/>
                    <a:pt x="16042" y="20713"/>
                  </a:cubicBezTo>
                  <a:cubicBezTo>
                    <a:pt x="14789" y="17537"/>
                    <a:pt x="11992" y="15510"/>
                    <a:pt x="8794" y="15510"/>
                  </a:cubicBezTo>
                  <a:cubicBezTo>
                    <a:pt x="8071" y="15510"/>
                    <a:pt x="7327" y="15614"/>
                    <a:pt x="6576" y="15831"/>
                  </a:cubicBezTo>
                  <a:cubicBezTo>
                    <a:pt x="1" y="19564"/>
                    <a:pt x="2320" y="30172"/>
                    <a:pt x="9876" y="30172"/>
                  </a:cubicBezTo>
                  <a:cubicBezTo>
                    <a:pt x="10105" y="30172"/>
                    <a:pt x="10338" y="30162"/>
                    <a:pt x="10577" y="30142"/>
                  </a:cubicBezTo>
                  <a:cubicBezTo>
                    <a:pt x="10672" y="30142"/>
                    <a:pt x="10755" y="30142"/>
                    <a:pt x="10851" y="30178"/>
                  </a:cubicBezTo>
                  <a:cubicBezTo>
                    <a:pt x="10898" y="30166"/>
                    <a:pt x="10958" y="30154"/>
                    <a:pt x="11017" y="30142"/>
                  </a:cubicBezTo>
                  <a:cubicBezTo>
                    <a:pt x="12922" y="29976"/>
                    <a:pt x="15304" y="29273"/>
                    <a:pt x="17149" y="28356"/>
                  </a:cubicBezTo>
                  <a:cubicBezTo>
                    <a:pt x="21173" y="26368"/>
                    <a:pt x="23721" y="22987"/>
                    <a:pt x="23781" y="18415"/>
                  </a:cubicBezTo>
                  <a:cubicBezTo>
                    <a:pt x="23781" y="18284"/>
                    <a:pt x="23816" y="18165"/>
                    <a:pt x="23864" y="18058"/>
                  </a:cubicBezTo>
                  <a:cubicBezTo>
                    <a:pt x="23519" y="15248"/>
                    <a:pt x="23686" y="12414"/>
                    <a:pt x="24698" y="9949"/>
                  </a:cubicBezTo>
                  <a:cubicBezTo>
                    <a:pt x="23663" y="7384"/>
                    <a:pt x="21406" y="5726"/>
                    <a:pt x="18746" y="5726"/>
                  </a:cubicBezTo>
                  <a:cubicBezTo>
                    <a:pt x="18345" y="5726"/>
                    <a:pt x="17935" y="5764"/>
                    <a:pt x="17518" y="5842"/>
                  </a:cubicBezTo>
                  <a:cubicBezTo>
                    <a:pt x="17625" y="7711"/>
                    <a:pt x="17137" y="9640"/>
                    <a:pt x="16351" y="11473"/>
                  </a:cubicBezTo>
                  <a:cubicBezTo>
                    <a:pt x="16228" y="11770"/>
                    <a:pt x="16007" y="11892"/>
                    <a:pt x="15775" y="11892"/>
                  </a:cubicBezTo>
                  <a:cubicBezTo>
                    <a:pt x="15271" y="11892"/>
                    <a:pt x="14713" y="11312"/>
                    <a:pt x="14982" y="10676"/>
                  </a:cubicBezTo>
                  <a:cubicBezTo>
                    <a:pt x="16244" y="7735"/>
                    <a:pt x="16637" y="4187"/>
                    <a:pt x="14030" y="1853"/>
                  </a:cubicBezTo>
                  <a:cubicBezTo>
                    <a:pt x="13101" y="1020"/>
                    <a:pt x="12005" y="401"/>
                    <a:pt x="10803" y="67"/>
                  </a:cubicBezTo>
                  <a:cubicBezTo>
                    <a:pt x="10482" y="22"/>
                    <a:pt x="10161" y="0"/>
                    <a:pt x="9843" y="0"/>
                  </a:cubicBezTo>
                  <a:close/>
                </a:path>
              </a:pathLst>
            </a:custGeom>
            <a:gradFill>
              <a:gsLst>
                <a:gs pos="0">
                  <a:srgbClr val="FF3486"/>
                </a:gs>
                <a:gs pos="100000">
                  <a:srgbClr val="FFD3E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3">
              <a:extLst>
                <a:ext uri="{FF2B5EF4-FFF2-40B4-BE49-F238E27FC236}">
                  <a16:creationId xmlns:a16="http://schemas.microsoft.com/office/drawing/2014/main" id="{21067148-D1E0-C013-B4B4-DA969A1050DE}"/>
                </a:ext>
              </a:extLst>
            </p:cNvPr>
            <p:cNvSpPr/>
            <p:nvPr/>
          </p:nvSpPr>
          <p:spPr>
            <a:xfrm>
              <a:off x="1403350" y="1504175"/>
              <a:ext cx="1261875" cy="2431975"/>
            </a:xfrm>
            <a:custGeom>
              <a:avLst/>
              <a:gdLst/>
              <a:ahLst/>
              <a:cxnLst/>
              <a:rect l="l" t="t" r="r" b="b"/>
              <a:pathLst>
                <a:path w="50475" h="97279" extrusionOk="0">
                  <a:moveTo>
                    <a:pt x="9827" y="34543"/>
                  </a:moveTo>
                  <a:cubicBezTo>
                    <a:pt x="10151" y="34543"/>
                    <a:pt x="10477" y="34565"/>
                    <a:pt x="10803" y="34612"/>
                  </a:cubicBezTo>
                  <a:cubicBezTo>
                    <a:pt x="12005" y="34946"/>
                    <a:pt x="13101" y="35553"/>
                    <a:pt x="14030" y="36398"/>
                  </a:cubicBezTo>
                  <a:cubicBezTo>
                    <a:pt x="16637" y="38720"/>
                    <a:pt x="16244" y="42268"/>
                    <a:pt x="14982" y="45221"/>
                  </a:cubicBezTo>
                  <a:cubicBezTo>
                    <a:pt x="14713" y="45857"/>
                    <a:pt x="15271" y="46437"/>
                    <a:pt x="15775" y="46437"/>
                  </a:cubicBezTo>
                  <a:cubicBezTo>
                    <a:pt x="16007" y="46437"/>
                    <a:pt x="16228" y="46315"/>
                    <a:pt x="16351" y="46018"/>
                  </a:cubicBezTo>
                  <a:cubicBezTo>
                    <a:pt x="17137" y="44173"/>
                    <a:pt x="17625" y="42244"/>
                    <a:pt x="17518" y="40387"/>
                  </a:cubicBezTo>
                  <a:cubicBezTo>
                    <a:pt x="17941" y="40306"/>
                    <a:pt x="18358" y="40267"/>
                    <a:pt x="18765" y="40267"/>
                  </a:cubicBezTo>
                  <a:cubicBezTo>
                    <a:pt x="21416" y="40267"/>
                    <a:pt x="23665" y="41924"/>
                    <a:pt x="24698" y="44494"/>
                  </a:cubicBezTo>
                  <a:cubicBezTo>
                    <a:pt x="23686" y="46959"/>
                    <a:pt x="23507" y="49793"/>
                    <a:pt x="23864" y="52591"/>
                  </a:cubicBezTo>
                  <a:cubicBezTo>
                    <a:pt x="23816" y="52710"/>
                    <a:pt x="23781" y="52829"/>
                    <a:pt x="23781" y="52948"/>
                  </a:cubicBezTo>
                  <a:cubicBezTo>
                    <a:pt x="23721" y="57532"/>
                    <a:pt x="21173" y="60913"/>
                    <a:pt x="17149" y="62901"/>
                  </a:cubicBezTo>
                  <a:cubicBezTo>
                    <a:pt x="15304" y="63818"/>
                    <a:pt x="12922" y="64509"/>
                    <a:pt x="11017" y="64687"/>
                  </a:cubicBezTo>
                  <a:cubicBezTo>
                    <a:pt x="10958" y="64687"/>
                    <a:pt x="10898" y="64699"/>
                    <a:pt x="10851" y="64723"/>
                  </a:cubicBezTo>
                  <a:cubicBezTo>
                    <a:pt x="10779" y="64696"/>
                    <a:pt x="10714" y="64683"/>
                    <a:pt x="10646" y="64683"/>
                  </a:cubicBezTo>
                  <a:cubicBezTo>
                    <a:pt x="10624" y="64683"/>
                    <a:pt x="10601" y="64684"/>
                    <a:pt x="10577" y="64687"/>
                  </a:cubicBezTo>
                  <a:cubicBezTo>
                    <a:pt x="10338" y="64707"/>
                    <a:pt x="10105" y="64717"/>
                    <a:pt x="9876" y="64717"/>
                  </a:cubicBezTo>
                  <a:cubicBezTo>
                    <a:pt x="2320" y="64717"/>
                    <a:pt x="1" y="54108"/>
                    <a:pt x="6576" y="50364"/>
                  </a:cubicBezTo>
                  <a:cubicBezTo>
                    <a:pt x="7322" y="50150"/>
                    <a:pt x="8061" y="50049"/>
                    <a:pt x="8779" y="50049"/>
                  </a:cubicBezTo>
                  <a:cubicBezTo>
                    <a:pt x="11983" y="50049"/>
                    <a:pt x="14787" y="52075"/>
                    <a:pt x="16042" y="55246"/>
                  </a:cubicBezTo>
                  <a:cubicBezTo>
                    <a:pt x="16188" y="55618"/>
                    <a:pt x="16517" y="55780"/>
                    <a:pt x="16838" y="55780"/>
                  </a:cubicBezTo>
                  <a:cubicBezTo>
                    <a:pt x="17327" y="55780"/>
                    <a:pt x="17796" y="55404"/>
                    <a:pt x="17566" y="54829"/>
                  </a:cubicBezTo>
                  <a:cubicBezTo>
                    <a:pt x="16060" y="51005"/>
                    <a:pt x="12691" y="48459"/>
                    <a:pt x="8790" y="48459"/>
                  </a:cubicBezTo>
                  <a:cubicBezTo>
                    <a:pt x="8003" y="48459"/>
                    <a:pt x="7194" y="48563"/>
                    <a:pt x="6374" y="48781"/>
                  </a:cubicBezTo>
                  <a:cubicBezTo>
                    <a:pt x="3254" y="46888"/>
                    <a:pt x="1969" y="43256"/>
                    <a:pt x="2945" y="39756"/>
                  </a:cubicBezTo>
                  <a:cubicBezTo>
                    <a:pt x="3797" y="36670"/>
                    <a:pt x="6703" y="34543"/>
                    <a:pt x="9827" y="34543"/>
                  </a:cubicBezTo>
                  <a:close/>
                  <a:moveTo>
                    <a:pt x="40557" y="1584"/>
                  </a:moveTo>
                  <a:cubicBezTo>
                    <a:pt x="44700" y="1703"/>
                    <a:pt x="47605" y="5132"/>
                    <a:pt x="47712" y="9169"/>
                  </a:cubicBezTo>
                  <a:cubicBezTo>
                    <a:pt x="47712" y="9490"/>
                    <a:pt x="47712" y="9835"/>
                    <a:pt x="47712" y="10169"/>
                  </a:cubicBezTo>
                  <a:lnTo>
                    <a:pt x="47712" y="34612"/>
                  </a:lnTo>
                  <a:cubicBezTo>
                    <a:pt x="46430" y="33978"/>
                    <a:pt x="45063" y="33703"/>
                    <a:pt x="43684" y="33703"/>
                  </a:cubicBezTo>
                  <a:cubicBezTo>
                    <a:pt x="42706" y="33703"/>
                    <a:pt x="41722" y="33841"/>
                    <a:pt x="40759" y="34088"/>
                  </a:cubicBezTo>
                  <a:cubicBezTo>
                    <a:pt x="40533" y="33874"/>
                    <a:pt x="40330" y="33648"/>
                    <a:pt x="40164" y="33398"/>
                  </a:cubicBezTo>
                  <a:cubicBezTo>
                    <a:pt x="39473" y="32338"/>
                    <a:pt x="39580" y="31088"/>
                    <a:pt x="39938" y="29933"/>
                  </a:cubicBezTo>
                  <a:cubicBezTo>
                    <a:pt x="40117" y="29343"/>
                    <a:pt x="39632" y="28957"/>
                    <a:pt x="39154" y="28957"/>
                  </a:cubicBezTo>
                  <a:cubicBezTo>
                    <a:pt x="38841" y="28957"/>
                    <a:pt x="38531" y="29123"/>
                    <a:pt x="38414" y="29504"/>
                  </a:cubicBezTo>
                  <a:cubicBezTo>
                    <a:pt x="37878" y="31231"/>
                    <a:pt x="37985" y="33231"/>
                    <a:pt x="39080" y="34648"/>
                  </a:cubicBezTo>
                  <a:cubicBezTo>
                    <a:pt x="37497" y="35279"/>
                    <a:pt x="36020" y="36148"/>
                    <a:pt x="34699" y="37232"/>
                  </a:cubicBezTo>
                  <a:cubicBezTo>
                    <a:pt x="34069" y="37749"/>
                    <a:pt x="34642" y="38555"/>
                    <a:pt x="35297" y="38555"/>
                  </a:cubicBezTo>
                  <a:cubicBezTo>
                    <a:pt x="35472" y="38555"/>
                    <a:pt x="35653" y="38498"/>
                    <a:pt x="35818" y="38363"/>
                  </a:cubicBezTo>
                  <a:cubicBezTo>
                    <a:pt x="37951" y="36609"/>
                    <a:pt x="40813" y="35290"/>
                    <a:pt x="43614" y="35290"/>
                  </a:cubicBezTo>
                  <a:cubicBezTo>
                    <a:pt x="45034" y="35290"/>
                    <a:pt x="46438" y="35629"/>
                    <a:pt x="47724" y="36422"/>
                  </a:cubicBezTo>
                  <a:lnTo>
                    <a:pt x="47724" y="54710"/>
                  </a:lnTo>
                  <a:cubicBezTo>
                    <a:pt x="45784" y="55686"/>
                    <a:pt x="43640" y="56222"/>
                    <a:pt x="41462" y="56258"/>
                  </a:cubicBezTo>
                  <a:cubicBezTo>
                    <a:pt x="39938" y="54543"/>
                    <a:pt x="40342" y="51817"/>
                    <a:pt x="41188" y="49888"/>
                  </a:cubicBezTo>
                  <a:cubicBezTo>
                    <a:pt x="41465" y="49252"/>
                    <a:pt x="40910" y="48671"/>
                    <a:pt x="40402" y="48671"/>
                  </a:cubicBezTo>
                  <a:cubicBezTo>
                    <a:pt x="40169" y="48671"/>
                    <a:pt x="39946" y="48794"/>
                    <a:pt x="39818" y="49090"/>
                  </a:cubicBezTo>
                  <a:cubicBezTo>
                    <a:pt x="38878" y="51233"/>
                    <a:pt x="38414" y="54019"/>
                    <a:pt x="39497" y="56174"/>
                  </a:cubicBezTo>
                  <a:cubicBezTo>
                    <a:pt x="37640" y="55996"/>
                    <a:pt x="35830" y="55484"/>
                    <a:pt x="34163" y="54650"/>
                  </a:cubicBezTo>
                  <a:cubicBezTo>
                    <a:pt x="34036" y="54588"/>
                    <a:pt x="33911" y="54560"/>
                    <a:pt x="33793" y="54560"/>
                  </a:cubicBezTo>
                  <a:cubicBezTo>
                    <a:pt x="33058" y="54560"/>
                    <a:pt x="32574" y="55630"/>
                    <a:pt x="33353" y="56020"/>
                  </a:cubicBezTo>
                  <a:cubicBezTo>
                    <a:pt x="35739" y="57209"/>
                    <a:pt x="38434" y="57834"/>
                    <a:pt x="41125" y="57834"/>
                  </a:cubicBezTo>
                  <a:cubicBezTo>
                    <a:pt x="43389" y="57834"/>
                    <a:pt x="45651" y="57392"/>
                    <a:pt x="47724" y="56472"/>
                  </a:cubicBezTo>
                  <a:lnTo>
                    <a:pt x="47724" y="80856"/>
                  </a:lnTo>
                  <a:cubicBezTo>
                    <a:pt x="46641" y="79856"/>
                    <a:pt x="45367" y="79070"/>
                    <a:pt x="43974" y="78570"/>
                  </a:cubicBezTo>
                  <a:cubicBezTo>
                    <a:pt x="43081" y="75748"/>
                    <a:pt x="40819" y="73331"/>
                    <a:pt x="37961" y="72510"/>
                  </a:cubicBezTo>
                  <a:cubicBezTo>
                    <a:pt x="37880" y="72487"/>
                    <a:pt x="37803" y="72477"/>
                    <a:pt x="37730" y="72477"/>
                  </a:cubicBezTo>
                  <a:cubicBezTo>
                    <a:pt x="36914" y="72477"/>
                    <a:pt x="36637" y="73783"/>
                    <a:pt x="37544" y="74046"/>
                  </a:cubicBezTo>
                  <a:cubicBezTo>
                    <a:pt x="39568" y="74617"/>
                    <a:pt x="41212" y="76213"/>
                    <a:pt x="42093" y="78118"/>
                  </a:cubicBezTo>
                  <a:cubicBezTo>
                    <a:pt x="41730" y="78069"/>
                    <a:pt x="41364" y="78045"/>
                    <a:pt x="40999" y="78045"/>
                  </a:cubicBezTo>
                  <a:cubicBezTo>
                    <a:pt x="40203" y="78045"/>
                    <a:pt x="39407" y="78159"/>
                    <a:pt x="38640" y="78380"/>
                  </a:cubicBezTo>
                  <a:cubicBezTo>
                    <a:pt x="37746" y="78641"/>
                    <a:pt x="38020" y="79951"/>
                    <a:pt x="38831" y="79951"/>
                  </a:cubicBezTo>
                  <a:cubicBezTo>
                    <a:pt x="38906" y="79951"/>
                    <a:pt x="38985" y="79940"/>
                    <a:pt x="39068" y="79915"/>
                  </a:cubicBezTo>
                  <a:cubicBezTo>
                    <a:pt x="39742" y="79718"/>
                    <a:pt x="40400" y="79626"/>
                    <a:pt x="41043" y="79626"/>
                  </a:cubicBezTo>
                  <a:cubicBezTo>
                    <a:pt x="42614" y="79626"/>
                    <a:pt x="44095" y="80180"/>
                    <a:pt x="45498" y="81118"/>
                  </a:cubicBezTo>
                  <a:cubicBezTo>
                    <a:pt x="46129" y="81570"/>
                    <a:pt x="46712" y="82070"/>
                    <a:pt x="47248" y="82642"/>
                  </a:cubicBezTo>
                  <a:cubicBezTo>
                    <a:pt x="47319" y="82713"/>
                    <a:pt x="47558" y="82987"/>
                    <a:pt x="47712" y="83166"/>
                  </a:cubicBezTo>
                  <a:cubicBezTo>
                    <a:pt x="47712" y="85035"/>
                    <a:pt x="47665" y="88928"/>
                    <a:pt x="47665" y="89012"/>
                  </a:cubicBezTo>
                  <a:cubicBezTo>
                    <a:pt x="47174" y="92789"/>
                    <a:pt x="44167" y="95658"/>
                    <a:pt x="40338" y="95658"/>
                  </a:cubicBezTo>
                  <a:cubicBezTo>
                    <a:pt x="40268" y="95658"/>
                    <a:pt x="40198" y="95657"/>
                    <a:pt x="40128" y="95655"/>
                  </a:cubicBezTo>
                  <a:cubicBezTo>
                    <a:pt x="36640" y="95560"/>
                    <a:pt x="34103" y="92584"/>
                    <a:pt x="33520" y="89345"/>
                  </a:cubicBezTo>
                  <a:cubicBezTo>
                    <a:pt x="35473" y="84535"/>
                    <a:pt x="34770" y="78641"/>
                    <a:pt x="30079" y="75772"/>
                  </a:cubicBezTo>
                  <a:cubicBezTo>
                    <a:pt x="29939" y="75687"/>
                    <a:pt x="29802" y="75650"/>
                    <a:pt x="29672" y="75650"/>
                  </a:cubicBezTo>
                  <a:cubicBezTo>
                    <a:pt x="28987" y="75650"/>
                    <a:pt x="28538" y="76691"/>
                    <a:pt x="29270" y="77141"/>
                  </a:cubicBezTo>
                  <a:cubicBezTo>
                    <a:pt x="32949" y="79392"/>
                    <a:pt x="33556" y="83761"/>
                    <a:pt x="32449" y="87607"/>
                  </a:cubicBezTo>
                  <a:cubicBezTo>
                    <a:pt x="32294" y="87643"/>
                    <a:pt x="32151" y="87726"/>
                    <a:pt x="32056" y="87845"/>
                  </a:cubicBezTo>
                  <a:cubicBezTo>
                    <a:pt x="30573" y="89592"/>
                    <a:pt x="28570" y="90538"/>
                    <a:pt x="26509" y="90538"/>
                  </a:cubicBezTo>
                  <a:cubicBezTo>
                    <a:pt x="25228" y="90538"/>
                    <a:pt x="23924" y="90172"/>
                    <a:pt x="22709" y="89405"/>
                  </a:cubicBezTo>
                  <a:cubicBezTo>
                    <a:pt x="19471" y="87369"/>
                    <a:pt x="18661" y="82963"/>
                    <a:pt x="20137" y="79630"/>
                  </a:cubicBezTo>
                  <a:cubicBezTo>
                    <a:pt x="21459" y="78511"/>
                    <a:pt x="22412" y="76939"/>
                    <a:pt x="23054" y="75367"/>
                  </a:cubicBezTo>
                  <a:cubicBezTo>
                    <a:pt x="23650" y="73891"/>
                    <a:pt x="23816" y="72284"/>
                    <a:pt x="23555" y="70724"/>
                  </a:cubicBezTo>
                  <a:cubicBezTo>
                    <a:pt x="25255" y="69052"/>
                    <a:pt x="27419" y="68076"/>
                    <a:pt x="29600" y="68076"/>
                  </a:cubicBezTo>
                  <a:cubicBezTo>
                    <a:pt x="31084" y="68076"/>
                    <a:pt x="32577" y="68528"/>
                    <a:pt x="33937" y="69521"/>
                  </a:cubicBezTo>
                  <a:cubicBezTo>
                    <a:pt x="34082" y="69627"/>
                    <a:pt x="34225" y="69672"/>
                    <a:pt x="34359" y="69672"/>
                  </a:cubicBezTo>
                  <a:cubicBezTo>
                    <a:pt x="34995" y="69672"/>
                    <a:pt x="35415" y="68644"/>
                    <a:pt x="34746" y="68152"/>
                  </a:cubicBezTo>
                  <a:cubicBezTo>
                    <a:pt x="33170" y="67001"/>
                    <a:pt x="31413" y="66478"/>
                    <a:pt x="29659" y="66478"/>
                  </a:cubicBezTo>
                  <a:cubicBezTo>
                    <a:pt x="27331" y="66478"/>
                    <a:pt x="25008" y="67397"/>
                    <a:pt x="23114" y="68986"/>
                  </a:cubicBezTo>
                  <a:cubicBezTo>
                    <a:pt x="22626" y="67581"/>
                    <a:pt x="21923" y="66259"/>
                    <a:pt x="21019" y="65080"/>
                  </a:cubicBezTo>
                  <a:cubicBezTo>
                    <a:pt x="20839" y="64841"/>
                    <a:pt x="20594" y="64742"/>
                    <a:pt x="20352" y="64742"/>
                  </a:cubicBezTo>
                  <a:cubicBezTo>
                    <a:pt x="19775" y="64742"/>
                    <a:pt x="19221" y="65307"/>
                    <a:pt x="19649" y="65878"/>
                  </a:cubicBezTo>
                  <a:cubicBezTo>
                    <a:pt x="21757" y="68676"/>
                    <a:pt x="22852" y="71974"/>
                    <a:pt x="21364" y="75308"/>
                  </a:cubicBezTo>
                  <a:cubicBezTo>
                    <a:pt x="20828" y="76522"/>
                    <a:pt x="20042" y="77606"/>
                    <a:pt x="19042" y="78487"/>
                  </a:cubicBezTo>
                  <a:cubicBezTo>
                    <a:pt x="18029" y="78969"/>
                    <a:pt x="16979" y="79200"/>
                    <a:pt x="15953" y="79200"/>
                  </a:cubicBezTo>
                  <a:cubicBezTo>
                    <a:pt x="13686" y="79200"/>
                    <a:pt x="11530" y="78077"/>
                    <a:pt x="10112" y="76070"/>
                  </a:cubicBezTo>
                  <a:cubicBezTo>
                    <a:pt x="7993" y="73057"/>
                    <a:pt x="8529" y="68926"/>
                    <a:pt x="10922" y="66271"/>
                  </a:cubicBezTo>
                  <a:lnTo>
                    <a:pt x="11017" y="66271"/>
                  </a:lnTo>
                  <a:cubicBezTo>
                    <a:pt x="17066" y="65723"/>
                    <a:pt x="22864" y="62330"/>
                    <a:pt x="24733" y="56722"/>
                  </a:cubicBezTo>
                  <a:cubicBezTo>
                    <a:pt x="25162" y="58198"/>
                    <a:pt x="25710" y="59651"/>
                    <a:pt x="26376" y="61044"/>
                  </a:cubicBezTo>
                  <a:cubicBezTo>
                    <a:pt x="26514" y="61331"/>
                    <a:pt x="26742" y="61450"/>
                    <a:pt x="26978" y="61450"/>
                  </a:cubicBezTo>
                  <a:cubicBezTo>
                    <a:pt x="27496" y="61450"/>
                    <a:pt x="28048" y="60873"/>
                    <a:pt x="27746" y="60234"/>
                  </a:cubicBezTo>
                  <a:cubicBezTo>
                    <a:pt x="25555" y="55651"/>
                    <a:pt x="24114" y="50186"/>
                    <a:pt x="26198" y="45292"/>
                  </a:cubicBezTo>
                  <a:cubicBezTo>
                    <a:pt x="26222" y="45256"/>
                    <a:pt x="26245" y="45209"/>
                    <a:pt x="26257" y="45161"/>
                  </a:cubicBezTo>
                  <a:cubicBezTo>
                    <a:pt x="26341" y="45066"/>
                    <a:pt x="26400" y="44947"/>
                    <a:pt x="26424" y="44828"/>
                  </a:cubicBezTo>
                  <a:cubicBezTo>
                    <a:pt x="27126" y="43387"/>
                    <a:pt x="28305" y="41804"/>
                    <a:pt x="29401" y="41065"/>
                  </a:cubicBezTo>
                  <a:cubicBezTo>
                    <a:pt x="30106" y="40589"/>
                    <a:pt x="29676" y="39548"/>
                    <a:pt x="29016" y="39548"/>
                  </a:cubicBezTo>
                  <a:cubicBezTo>
                    <a:pt x="28885" y="39548"/>
                    <a:pt x="28745" y="39590"/>
                    <a:pt x="28603" y="39684"/>
                  </a:cubicBezTo>
                  <a:cubicBezTo>
                    <a:pt x="27400" y="40494"/>
                    <a:pt x="26376" y="41542"/>
                    <a:pt x="25602" y="42756"/>
                  </a:cubicBezTo>
                  <a:cubicBezTo>
                    <a:pt x="24133" y="40247"/>
                    <a:pt x="21624" y="38681"/>
                    <a:pt x="18742" y="38681"/>
                  </a:cubicBezTo>
                  <a:cubicBezTo>
                    <a:pt x="18260" y="38681"/>
                    <a:pt x="17768" y="38725"/>
                    <a:pt x="17268" y="38815"/>
                  </a:cubicBezTo>
                  <a:cubicBezTo>
                    <a:pt x="16994" y="37767"/>
                    <a:pt x="16494" y="36791"/>
                    <a:pt x="15804" y="35958"/>
                  </a:cubicBezTo>
                  <a:cubicBezTo>
                    <a:pt x="14732" y="34648"/>
                    <a:pt x="13065" y="33612"/>
                    <a:pt x="11422" y="33136"/>
                  </a:cubicBezTo>
                  <a:cubicBezTo>
                    <a:pt x="8636" y="30600"/>
                    <a:pt x="8005" y="26468"/>
                    <a:pt x="9898" y="23206"/>
                  </a:cubicBezTo>
                  <a:cubicBezTo>
                    <a:pt x="11170" y="20954"/>
                    <a:pt x="13511" y="19744"/>
                    <a:pt x="15920" y="19744"/>
                  </a:cubicBezTo>
                  <a:cubicBezTo>
                    <a:pt x="17052" y="19744"/>
                    <a:pt x="18198" y="20011"/>
                    <a:pt x="19256" y="20563"/>
                  </a:cubicBezTo>
                  <a:cubicBezTo>
                    <a:pt x="23221" y="22706"/>
                    <a:pt x="24293" y="27207"/>
                    <a:pt x="22733" y="31243"/>
                  </a:cubicBezTo>
                  <a:cubicBezTo>
                    <a:pt x="22510" y="31818"/>
                    <a:pt x="22982" y="32194"/>
                    <a:pt x="23469" y="32194"/>
                  </a:cubicBezTo>
                  <a:cubicBezTo>
                    <a:pt x="23789" y="32194"/>
                    <a:pt x="24116" y="32032"/>
                    <a:pt x="24257" y="31660"/>
                  </a:cubicBezTo>
                  <a:cubicBezTo>
                    <a:pt x="24924" y="29981"/>
                    <a:pt x="25150" y="28159"/>
                    <a:pt x="24936" y="26361"/>
                  </a:cubicBezTo>
                  <a:cubicBezTo>
                    <a:pt x="27793" y="25909"/>
                    <a:pt x="30508" y="24206"/>
                    <a:pt x="31294" y="21301"/>
                  </a:cubicBezTo>
                  <a:cubicBezTo>
                    <a:pt x="31452" y="20704"/>
                    <a:pt x="30955" y="20312"/>
                    <a:pt x="30478" y="20312"/>
                  </a:cubicBezTo>
                  <a:cubicBezTo>
                    <a:pt x="30165" y="20312"/>
                    <a:pt x="29861" y="20481"/>
                    <a:pt x="29758" y="20872"/>
                  </a:cubicBezTo>
                  <a:cubicBezTo>
                    <a:pt x="29139" y="23182"/>
                    <a:pt x="26864" y="24516"/>
                    <a:pt x="24614" y="24825"/>
                  </a:cubicBezTo>
                  <a:cubicBezTo>
                    <a:pt x="23947" y="22492"/>
                    <a:pt x="22376" y="20515"/>
                    <a:pt x="20268" y="19313"/>
                  </a:cubicBezTo>
                  <a:cubicBezTo>
                    <a:pt x="18637" y="15955"/>
                    <a:pt x="19387" y="12086"/>
                    <a:pt x="22221" y="9645"/>
                  </a:cubicBezTo>
                  <a:cubicBezTo>
                    <a:pt x="23441" y="8591"/>
                    <a:pt x="24879" y="8121"/>
                    <a:pt x="26320" y="8121"/>
                  </a:cubicBezTo>
                  <a:cubicBezTo>
                    <a:pt x="28395" y="8121"/>
                    <a:pt x="30477" y="9095"/>
                    <a:pt x="31925" y="10705"/>
                  </a:cubicBezTo>
                  <a:cubicBezTo>
                    <a:pt x="32449" y="16241"/>
                    <a:pt x="37568" y="19265"/>
                    <a:pt x="42771" y="19337"/>
                  </a:cubicBezTo>
                  <a:cubicBezTo>
                    <a:pt x="42779" y="19337"/>
                    <a:pt x="42786" y="19337"/>
                    <a:pt x="42794" y="19337"/>
                  </a:cubicBezTo>
                  <a:cubicBezTo>
                    <a:pt x="43795" y="19337"/>
                    <a:pt x="43788" y="17765"/>
                    <a:pt x="42771" y="17753"/>
                  </a:cubicBezTo>
                  <a:cubicBezTo>
                    <a:pt x="39545" y="17705"/>
                    <a:pt x="36449" y="16705"/>
                    <a:pt x="34675" y="13860"/>
                  </a:cubicBezTo>
                  <a:cubicBezTo>
                    <a:pt x="34044" y="12860"/>
                    <a:pt x="33544" y="11431"/>
                    <a:pt x="33484" y="10383"/>
                  </a:cubicBezTo>
                  <a:cubicBezTo>
                    <a:pt x="33020" y="5942"/>
                    <a:pt x="35854" y="1715"/>
                    <a:pt x="40557" y="1584"/>
                  </a:cubicBezTo>
                  <a:close/>
                  <a:moveTo>
                    <a:pt x="40557" y="1"/>
                  </a:moveTo>
                  <a:cubicBezTo>
                    <a:pt x="35711" y="132"/>
                    <a:pt x="32270" y="3942"/>
                    <a:pt x="31877" y="8478"/>
                  </a:cubicBezTo>
                  <a:cubicBezTo>
                    <a:pt x="30316" y="7233"/>
                    <a:pt x="28423" y="6578"/>
                    <a:pt x="26505" y="6578"/>
                  </a:cubicBezTo>
                  <a:cubicBezTo>
                    <a:pt x="24811" y="6578"/>
                    <a:pt x="23097" y="7090"/>
                    <a:pt x="21578" y="8157"/>
                  </a:cubicBezTo>
                  <a:cubicBezTo>
                    <a:pt x="18232" y="10490"/>
                    <a:pt x="17185" y="14753"/>
                    <a:pt x="18268" y="18491"/>
                  </a:cubicBezTo>
                  <a:cubicBezTo>
                    <a:pt x="17498" y="18276"/>
                    <a:pt x="16723" y="18172"/>
                    <a:pt x="15958" y="18172"/>
                  </a:cubicBezTo>
                  <a:cubicBezTo>
                    <a:pt x="13161" y="18172"/>
                    <a:pt x="10501" y="19567"/>
                    <a:pt x="8743" y="22063"/>
                  </a:cubicBezTo>
                  <a:cubicBezTo>
                    <a:pt x="6421" y="25373"/>
                    <a:pt x="6826" y="29909"/>
                    <a:pt x="9172" y="33017"/>
                  </a:cubicBezTo>
                  <a:cubicBezTo>
                    <a:pt x="5719" y="33291"/>
                    <a:pt x="2850" y="35541"/>
                    <a:pt x="1540" y="38934"/>
                  </a:cubicBezTo>
                  <a:cubicBezTo>
                    <a:pt x="52" y="42792"/>
                    <a:pt x="1588" y="47233"/>
                    <a:pt x="4790" y="49638"/>
                  </a:cubicBezTo>
                  <a:cubicBezTo>
                    <a:pt x="1623" y="51995"/>
                    <a:pt x="325" y="56067"/>
                    <a:pt x="1409" y="59937"/>
                  </a:cubicBezTo>
                  <a:cubicBezTo>
                    <a:pt x="2373" y="63401"/>
                    <a:pt x="5457" y="65866"/>
                    <a:pt x="8922" y="66259"/>
                  </a:cubicBezTo>
                  <a:cubicBezTo>
                    <a:pt x="6731" y="69438"/>
                    <a:pt x="6660" y="73617"/>
                    <a:pt x="8743" y="76879"/>
                  </a:cubicBezTo>
                  <a:cubicBezTo>
                    <a:pt x="10364" y="79436"/>
                    <a:pt x="13097" y="80756"/>
                    <a:pt x="15911" y="80756"/>
                  </a:cubicBezTo>
                  <a:cubicBezTo>
                    <a:pt x="16674" y="80756"/>
                    <a:pt x="17443" y="80659"/>
                    <a:pt x="18197" y="80463"/>
                  </a:cubicBezTo>
                  <a:lnTo>
                    <a:pt x="18197" y="80463"/>
                  </a:lnTo>
                  <a:cubicBezTo>
                    <a:pt x="17232" y="84095"/>
                    <a:pt x="18316" y="88012"/>
                    <a:pt x="21411" y="90429"/>
                  </a:cubicBezTo>
                  <a:cubicBezTo>
                    <a:pt x="22915" y="91606"/>
                    <a:pt x="24667" y="92154"/>
                    <a:pt x="26414" y="92154"/>
                  </a:cubicBezTo>
                  <a:cubicBezTo>
                    <a:pt x="28431" y="92154"/>
                    <a:pt x="30441" y="91423"/>
                    <a:pt x="32056" y="90083"/>
                  </a:cubicBezTo>
                  <a:cubicBezTo>
                    <a:pt x="32925" y="93953"/>
                    <a:pt x="35973" y="96906"/>
                    <a:pt x="40128" y="97251"/>
                  </a:cubicBezTo>
                  <a:cubicBezTo>
                    <a:pt x="40347" y="97269"/>
                    <a:pt x="40564" y="97278"/>
                    <a:pt x="40778" y="97278"/>
                  </a:cubicBezTo>
                  <a:cubicBezTo>
                    <a:pt x="45163" y="97278"/>
                    <a:pt x="48496" y="93525"/>
                    <a:pt x="49189" y="89393"/>
                  </a:cubicBezTo>
                  <a:cubicBezTo>
                    <a:pt x="49224" y="89178"/>
                    <a:pt x="49236" y="88964"/>
                    <a:pt x="49236" y="88750"/>
                  </a:cubicBezTo>
                  <a:cubicBezTo>
                    <a:pt x="49236" y="86785"/>
                    <a:pt x="49296" y="85083"/>
                    <a:pt x="49296" y="83130"/>
                  </a:cubicBezTo>
                  <a:cubicBezTo>
                    <a:pt x="49355" y="82987"/>
                    <a:pt x="49355" y="82821"/>
                    <a:pt x="49296" y="82678"/>
                  </a:cubicBezTo>
                  <a:lnTo>
                    <a:pt x="49296" y="45602"/>
                  </a:lnTo>
                  <a:lnTo>
                    <a:pt x="49296" y="17955"/>
                  </a:lnTo>
                  <a:cubicBezTo>
                    <a:pt x="49296" y="12574"/>
                    <a:pt x="50475" y="5490"/>
                    <a:pt x="45676" y="1751"/>
                  </a:cubicBezTo>
                  <a:cubicBezTo>
                    <a:pt x="44200" y="596"/>
                    <a:pt x="42402" y="48"/>
                    <a:pt x="40557" y="1"/>
                  </a:cubicBezTo>
                  <a:close/>
                </a:path>
              </a:pathLst>
            </a:custGeom>
            <a:solidFill>
              <a:srgbClr val="FF34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5902;p3">
            <a:extLst>
              <a:ext uri="{FF2B5EF4-FFF2-40B4-BE49-F238E27FC236}">
                <a16:creationId xmlns:a16="http://schemas.microsoft.com/office/drawing/2014/main" id="{6298F11B-173A-9E15-00D3-FBB569350330}"/>
              </a:ext>
            </a:extLst>
          </p:cNvPr>
          <p:cNvSpPr/>
          <p:nvPr/>
        </p:nvSpPr>
        <p:spPr>
          <a:xfrm>
            <a:off x="3544391" y="2644445"/>
            <a:ext cx="763600" cy="763600"/>
          </a:xfrm>
          <a:prstGeom prst="ellipse">
            <a:avLst/>
          </a:prstGeom>
          <a:gradFill>
            <a:gsLst>
              <a:gs pos="0">
                <a:srgbClr val="095856"/>
              </a:gs>
              <a:gs pos="100000">
                <a:srgbClr val="0F868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5903;p3">
            <a:extLst>
              <a:ext uri="{FF2B5EF4-FFF2-40B4-BE49-F238E27FC236}">
                <a16:creationId xmlns:a16="http://schemas.microsoft.com/office/drawing/2014/main" id="{CA378DF4-B2A7-3930-9382-51FB3A54C1A4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268578" y="2289236"/>
            <a:ext cx="1275813" cy="737009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958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5910;p3">
            <a:extLst>
              <a:ext uri="{FF2B5EF4-FFF2-40B4-BE49-F238E27FC236}">
                <a16:creationId xmlns:a16="http://schemas.microsoft.com/office/drawing/2014/main" id="{A7004B53-C129-5E00-873F-BC1B4418E66B}"/>
              </a:ext>
            </a:extLst>
          </p:cNvPr>
          <p:cNvSpPr/>
          <p:nvPr/>
        </p:nvSpPr>
        <p:spPr>
          <a:xfrm>
            <a:off x="3603634" y="3849297"/>
            <a:ext cx="763600" cy="763600"/>
          </a:xfrm>
          <a:prstGeom prst="ellipse">
            <a:avLst/>
          </a:prstGeom>
          <a:gradFill>
            <a:gsLst>
              <a:gs pos="0">
                <a:srgbClr val="095856"/>
              </a:gs>
              <a:gs pos="100000">
                <a:srgbClr val="0F868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5911;p3">
            <a:extLst>
              <a:ext uri="{FF2B5EF4-FFF2-40B4-BE49-F238E27FC236}">
                <a16:creationId xmlns:a16="http://schemas.microsoft.com/office/drawing/2014/main" id="{A4F56891-C897-B4C8-FAAA-CDFD386A97DB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2478654" y="4231097"/>
            <a:ext cx="1124980" cy="90523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958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5912;p3">
            <a:extLst>
              <a:ext uri="{FF2B5EF4-FFF2-40B4-BE49-F238E27FC236}">
                <a16:creationId xmlns:a16="http://schemas.microsoft.com/office/drawing/2014/main" id="{D96E81D0-8E11-DF2E-A57F-E37E2A236C13}"/>
              </a:ext>
            </a:extLst>
          </p:cNvPr>
          <p:cNvSpPr/>
          <p:nvPr/>
        </p:nvSpPr>
        <p:spPr>
          <a:xfrm>
            <a:off x="3786059" y="3986917"/>
            <a:ext cx="426399" cy="48835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5904;p3">
            <a:extLst>
              <a:ext uri="{FF2B5EF4-FFF2-40B4-BE49-F238E27FC236}">
                <a16:creationId xmlns:a16="http://schemas.microsoft.com/office/drawing/2014/main" id="{CD7A30D7-6528-7B65-ADCF-485A0DBDE1FA}"/>
              </a:ext>
            </a:extLst>
          </p:cNvPr>
          <p:cNvSpPr txBox="1"/>
          <p:nvPr/>
        </p:nvSpPr>
        <p:spPr>
          <a:xfrm>
            <a:off x="208186" y="1949822"/>
            <a:ext cx="2060641" cy="70631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95856"/>
              </a:buClr>
              <a:buSzPts val="2500"/>
            </a:pPr>
            <a:r>
              <a:rPr lang="en" sz="2400" b="1" dirty="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Défaut de mobilité</a:t>
            </a:r>
            <a:endParaRPr sz="2400" b="1" dirty="0">
              <a:solidFill>
                <a:srgbClr val="FFFFFF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8" name="Google Shape;5907;p3">
            <a:extLst>
              <a:ext uri="{FF2B5EF4-FFF2-40B4-BE49-F238E27FC236}">
                <a16:creationId xmlns:a16="http://schemas.microsoft.com/office/drawing/2014/main" id="{A3214C76-A32F-B76B-9898-69793A4049D5}"/>
              </a:ext>
            </a:extLst>
          </p:cNvPr>
          <p:cNvSpPr txBox="1"/>
          <p:nvPr/>
        </p:nvSpPr>
        <p:spPr>
          <a:xfrm>
            <a:off x="162972" y="4756412"/>
            <a:ext cx="2348512" cy="7636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95856"/>
              </a:buClr>
              <a:buSzPts val="2500"/>
            </a:pPr>
            <a:r>
              <a:rPr lang="en" sz="2400" b="1" dirty="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Facteurs systémiques</a:t>
            </a:r>
            <a:endParaRPr sz="2400" b="1" dirty="0">
              <a:solidFill>
                <a:srgbClr val="FFFFFF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2" name="Google Shape;5922;p3">
            <a:extLst>
              <a:ext uri="{FF2B5EF4-FFF2-40B4-BE49-F238E27FC236}">
                <a16:creationId xmlns:a16="http://schemas.microsoft.com/office/drawing/2014/main" id="{0CD7B40D-6458-2A6D-412D-8A3618DCCCC9}"/>
              </a:ext>
            </a:extLst>
          </p:cNvPr>
          <p:cNvSpPr txBox="1"/>
          <p:nvPr/>
        </p:nvSpPr>
        <p:spPr>
          <a:xfrm>
            <a:off x="960000" y="9127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prstClr val="black"/>
              </a:buClr>
              <a:buSzPts val="3200"/>
            </a:pPr>
            <a:r>
              <a:rPr lang="en" sz="3600" b="1" dirty="0">
                <a:solidFill>
                  <a:prstClr val="black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Fragilité osseuse après AVC</a:t>
            </a:r>
            <a:endParaRPr sz="3600" b="1" dirty="0">
              <a:solidFill>
                <a:prstClr val="black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  <a:p>
            <a:pPr algn="ctr">
              <a:buClr>
                <a:prstClr val="black"/>
              </a:buClr>
              <a:buSzPts val="3200"/>
            </a:pPr>
            <a:r>
              <a:rPr lang="en" sz="3600" b="1" u="sng" dirty="0">
                <a:solidFill>
                  <a:prstClr val="black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HYPOTHESES :</a:t>
            </a:r>
            <a:endParaRPr sz="36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5923;p3">
            <a:extLst>
              <a:ext uri="{FF2B5EF4-FFF2-40B4-BE49-F238E27FC236}">
                <a16:creationId xmlns:a16="http://schemas.microsoft.com/office/drawing/2014/main" id="{34F34E8E-387D-594B-0A18-7015820ECB8A}"/>
              </a:ext>
            </a:extLst>
          </p:cNvPr>
          <p:cNvSpPr txBox="1"/>
          <p:nvPr/>
        </p:nvSpPr>
        <p:spPr>
          <a:xfrm>
            <a:off x="-46093" y="1408390"/>
            <a:ext cx="295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Fisher et al, Stroke Res Treat, 2013</a:t>
            </a:r>
            <a:endParaRPr sz="1200" i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prstClr val="black"/>
                </a:solidFill>
                <a:uFill>
                  <a:noFill/>
                </a:uFill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Carda</a:t>
            </a:r>
            <a:r>
              <a:rPr lang="en" sz="1200" i="1" baseline="30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et al, Cerebrovasc Dis, 2009</a:t>
            </a:r>
            <a:endParaRPr sz="1200" i="1" dirty="0">
              <a:solidFill>
                <a:prstClr val="black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4" name="Google Shape;6070;p7">
            <a:extLst>
              <a:ext uri="{FF2B5EF4-FFF2-40B4-BE49-F238E27FC236}">
                <a16:creationId xmlns:a16="http://schemas.microsoft.com/office/drawing/2014/main" id="{B05F2CA0-6C74-4D6A-0502-3C22751119EC}"/>
              </a:ext>
            </a:extLst>
          </p:cNvPr>
          <p:cNvSpPr/>
          <p:nvPr/>
        </p:nvSpPr>
        <p:spPr>
          <a:xfrm rot="10800000" flipH="1">
            <a:off x="6683042" y="3395831"/>
            <a:ext cx="1477864" cy="188084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/>
          </a:solidFill>
          <a:ln w="25400" cap="flat" cmpd="sng">
            <a:solidFill>
              <a:srgbClr val="0B0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raphique 24" descr="Os contour">
            <a:extLst>
              <a:ext uri="{FF2B5EF4-FFF2-40B4-BE49-F238E27FC236}">
                <a16:creationId xmlns:a16="http://schemas.microsoft.com/office/drawing/2014/main" id="{2DA77C73-136B-0329-A33F-6070A993B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8928" y="2676321"/>
            <a:ext cx="630514" cy="63051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F13CED-B4BA-15CE-3873-F6ACB7696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8231" y="1772791"/>
            <a:ext cx="1686422" cy="4153011"/>
          </a:xfrm>
          <a:prstGeom prst="rect">
            <a:avLst/>
          </a:prstGeom>
        </p:spPr>
      </p:pic>
      <p:sp>
        <p:nvSpPr>
          <p:cNvPr id="27" name="Google Shape;6070;p7">
            <a:extLst>
              <a:ext uri="{FF2B5EF4-FFF2-40B4-BE49-F238E27FC236}">
                <a16:creationId xmlns:a16="http://schemas.microsoft.com/office/drawing/2014/main" id="{9E06214D-B2A8-5826-3D89-C734FB07F69C}"/>
              </a:ext>
            </a:extLst>
          </p:cNvPr>
          <p:cNvSpPr/>
          <p:nvPr/>
        </p:nvSpPr>
        <p:spPr>
          <a:xfrm flipH="1">
            <a:off x="6680097" y="3706528"/>
            <a:ext cx="1431445" cy="17744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/>
          </a:solidFill>
          <a:ln w="25400" cap="flat" cmpd="sng">
            <a:solidFill>
              <a:srgbClr val="0B0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5E82026-8D63-C248-C302-F289FF700614}"/>
              </a:ext>
            </a:extLst>
          </p:cNvPr>
          <p:cNvSpPr txBox="1"/>
          <p:nvPr/>
        </p:nvSpPr>
        <p:spPr>
          <a:xfrm>
            <a:off x="7532851" y="5895177"/>
            <a:ext cx="465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Activation de la résorption osseuse</a:t>
            </a:r>
          </a:p>
        </p:txBody>
      </p:sp>
      <p:pic>
        <p:nvPicPr>
          <p:cNvPr id="1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107A86B-ED77-1A86-2475-88913C3D9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7762" y="37837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7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B199-5709-8F91-54E3-5D44E57C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B392FF-DF4A-0E7F-463E-9667D250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4FAB90-C800-AEAA-4E5B-0A084647F8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98" y="6275008"/>
            <a:ext cx="1912478" cy="570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99F3A10-3E60-F75D-287A-0D1EF7CE7D0C}"/>
              </a:ext>
            </a:extLst>
          </p:cNvPr>
          <p:cNvSpPr txBox="1">
            <a:spLocks/>
          </p:cNvSpPr>
          <p:nvPr/>
        </p:nvSpPr>
        <p:spPr>
          <a:xfrm>
            <a:off x="838200" y="80390"/>
            <a:ext cx="10515600" cy="703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>
                <a:latin typeface="Arial" panose="020B0604020202020204" pitchFamily="34" charset="0"/>
                <a:cs typeface="Arial" panose="020B0604020202020204" pitchFamily="34" charset="0"/>
              </a:rPr>
              <a:t>Dialogue os-cerveau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65E60C-9597-FD34-1F19-7AE9F9AC0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1" y="1005737"/>
            <a:ext cx="2511926" cy="2138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781E0E-1587-4AB9-B6F3-EEE0B9CA8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482" y="128862"/>
            <a:ext cx="1833592" cy="4524189"/>
          </a:xfrm>
          <a:prstGeom prst="rect">
            <a:avLst/>
          </a:prstGeom>
        </p:spPr>
      </p:pic>
      <p:sp>
        <p:nvSpPr>
          <p:cNvPr id="6" name="Google Shape;6070;p7">
            <a:extLst>
              <a:ext uri="{FF2B5EF4-FFF2-40B4-BE49-F238E27FC236}">
                <a16:creationId xmlns:a16="http://schemas.microsoft.com/office/drawing/2014/main" id="{2257F88E-42F4-8DE1-19CE-03A450D8851B}"/>
              </a:ext>
            </a:extLst>
          </p:cNvPr>
          <p:cNvSpPr/>
          <p:nvPr/>
        </p:nvSpPr>
        <p:spPr>
          <a:xfrm rot="10800000" flipH="1">
            <a:off x="5851347" y="1768280"/>
            <a:ext cx="1477864" cy="188084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/>
          </a:solidFill>
          <a:ln w="25400" cap="flat" cmpd="sng">
            <a:solidFill>
              <a:srgbClr val="0B0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070;p7">
            <a:extLst>
              <a:ext uri="{FF2B5EF4-FFF2-40B4-BE49-F238E27FC236}">
                <a16:creationId xmlns:a16="http://schemas.microsoft.com/office/drawing/2014/main" id="{54BA7CAD-480C-5D67-96D1-5082D37B7AAE}"/>
              </a:ext>
            </a:extLst>
          </p:cNvPr>
          <p:cNvSpPr/>
          <p:nvPr/>
        </p:nvSpPr>
        <p:spPr>
          <a:xfrm flipH="1">
            <a:off x="5848402" y="2078977"/>
            <a:ext cx="1431445" cy="17744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/>
          </a:solidFill>
          <a:ln w="25400" cap="flat" cmpd="sng">
            <a:solidFill>
              <a:srgbClr val="0B0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1C4DAF-15A3-A1CC-0A1B-E873A34BAD55}"/>
              </a:ext>
            </a:extLst>
          </p:cNvPr>
          <p:cNvSpPr txBox="1"/>
          <p:nvPr/>
        </p:nvSpPr>
        <p:spPr>
          <a:xfrm>
            <a:off x="2968186" y="792157"/>
            <a:ext cx="2837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Neuro-inflammation  </a:t>
            </a:r>
          </a:p>
          <a:p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TNF alpha, IL1 béta, IL6</a:t>
            </a:r>
          </a:p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oxydatif </a:t>
            </a:r>
          </a:p>
          <a:p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fr-FR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eNOS</a:t>
            </a:r>
            <a:endParaRPr lang="fr-FR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Facteurs neuronaux </a:t>
            </a:r>
          </a:p>
          <a:p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Système neuro-végétatif,</a:t>
            </a:r>
          </a:p>
          <a:p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neurotransmetteurs, neuropeptides</a:t>
            </a:r>
            <a:endParaRPr lang="fr-FR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A4EB9A-E4AF-B0E6-A529-C794C97FB9E4}"/>
              </a:ext>
            </a:extLst>
          </p:cNvPr>
          <p:cNvSpPr txBox="1"/>
          <p:nvPr/>
        </p:nvSpPr>
        <p:spPr>
          <a:xfrm>
            <a:off x="7702970" y="792157"/>
            <a:ext cx="2628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Facteurs osseux  </a:t>
            </a:r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Bone </a:t>
            </a:r>
            <a:r>
              <a:rPr lang="fr-FR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Morphogenetic</a:t>
            </a:r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Proteins</a:t>
            </a:r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Lipocalin</a:t>
            </a:r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2, </a:t>
            </a:r>
            <a:r>
              <a:rPr lang="fr-FR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Sclérostine</a:t>
            </a:r>
            <a:r>
              <a:rPr lang="fr-FR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Ostéopontine, Ostéoprotégérine, la Périostine et Dickkopf-1 </a:t>
            </a:r>
            <a:endParaRPr lang="fr-FR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2511C7-52C1-EECA-1199-9B6F9050967D}"/>
              </a:ext>
            </a:extLst>
          </p:cNvPr>
          <p:cNvSpPr txBox="1"/>
          <p:nvPr/>
        </p:nvSpPr>
        <p:spPr>
          <a:xfrm>
            <a:off x="4853669" y="3412636"/>
            <a:ext cx="333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thérapeutiques</a:t>
            </a:r>
          </a:p>
          <a:p>
            <a:pPr algn="ctr"/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BISPHOSPHONATES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9BD4491-39DF-DE49-DA83-C554F5402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499" y="4063379"/>
            <a:ext cx="5581937" cy="1092256"/>
          </a:xfrm>
          <a:prstGeom prst="rect">
            <a:avLst/>
          </a:prstGeom>
        </p:spPr>
      </p:pic>
      <p:sp>
        <p:nvSpPr>
          <p:cNvPr id="13" name="Flèche : courbe vers la droite 12">
            <a:extLst>
              <a:ext uri="{FF2B5EF4-FFF2-40B4-BE49-F238E27FC236}">
                <a16:creationId xmlns:a16="http://schemas.microsoft.com/office/drawing/2014/main" id="{71C13803-30FC-C63C-012E-05D5702466EB}"/>
              </a:ext>
            </a:extLst>
          </p:cNvPr>
          <p:cNvSpPr/>
          <p:nvPr/>
        </p:nvSpPr>
        <p:spPr>
          <a:xfrm>
            <a:off x="418919" y="4584253"/>
            <a:ext cx="1076459" cy="1696839"/>
          </a:xfrm>
          <a:prstGeom prst="curvedRightArrow">
            <a:avLst/>
          </a:prstGeom>
          <a:solidFill>
            <a:srgbClr val="FFCCCC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DAF941A-373C-5F7E-61E8-34D689E4E3E2}"/>
              </a:ext>
            </a:extLst>
          </p:cNvPr>
          <p:cNvGrpSpPr/>
          <p:nvPr/>
        </p:nvGrpSpPr>
        <p:grpSpPr>
          <a:xfrm>
            <a:off x="1970064" y="5314402"/>
            <a:ext cx="9188118" cy="1304903"/>
            <a:chOff x="1970064" y="5314402"/>
            <a:chExt cx="9188118" cy="130490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4632882-6871-92B6-AD86-FA0E3BD8B1B9}"/>
                </a:ext>
              </a:extLst>
            </p:cNvPr>
            <p:cNvSpPr/>
            <p:nvPr/>
          </p:nvSpPr>
          <p:spPr>
            <a:xfrm>
              <a:off x="1970064" y="5359415"/>
              <a:ext cx="2646909" cy="1252043"/>
            </a:xfrm>
            <a:custGeom>
              <a:avLst/>
              <a:gdLst>
                <a:gd name="connsiteX0" fmla="*/ 0 w 2646909"/>
                <a:gd name="connsiteY0" fmla="*/ 125204 h 1252043"/>
                <a:gd name="connsiteX1" fmla="*/ 125204 w 2646909"/>
                <a:gd name="connsiteY1" fmla="*/ 0 h 1252043"/>
                <a:gd name="connsiteX2" fmla="*/ 2521705 w 2646909"/>
                <a:gd name="connsiteY2" fmla="*/ 0 h 1252043"/>
                <a:gd name="connsiteX3" fmla="*/ 2646909 w 2646909"/>
                <a:gd name="connsiteY3" fmla="*/ 125204 h 1252043"/>
                <a:gd name="connsiteX4" fmla="*/ 2646909 w 2646909"/>
                <a:gd name="connsiteY4" fmla="*/ 1126839 h 1252043"/>
                <a:gd name="connsiteX5" fmla="*/ 2521705 w 2646909"/>
                <a:gd name="connsiteY5" fmla="*/ 1252043 h 1252043"/>
                <a:gd name="connsiteX6" fmla="*/ 125204 w 2646909"/>
                <a:gd name="connsiteY6" fmla="*/ 1252043 h 1252043"/>
                <a:gd name="connsiteX7" fmla="*/ 0 w 2646909"/>
                <a:gd name="connsiteY7" fmla="*/ 1126839 h 1252043"/>
                <a:gd name="connsiteX8" fmla="*/ 0 w 2646909"/>
                <a:gd name="connsiteY8" fmla="*/ 125204 h 125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909" h="1252043">
                  <a:moveTo>
                    <a:pt x="0" y="125204"/>
                  </a:moveTo>
                  <a:cubicBezTo>
                    <a:pt x="0" y="56056"/>
                    <a:pt x="56056" y="0"/>
                    <a:pt x="125204" y="0"/>
                  </a:cubicBezTo>
                  <a:lnTo>
                    <a:pt x="2521705" y="0"/>
                  </a:lnTo>
                  <a:cubicBezTo>
                    <a:pt x="2590853" y="0"/>
                    <a:pt x="2646909" y="56056"/>
                    <a:pt x="2646909" y="125204"/>
                  </a:cubicBezTo>
                  <a:lnTo>
                    <a:pt x="2646909" y="1126839"/>
                  </a:lnTo>
                  <a:cubicBezTo>
                    <a:pt x="2646909" y="1195987"/>
                    <a:pt x="2590853" y="1252043"/>
                    <a:pt x="2521705" y="1252043"/>
                  </a:cubicBezTo>
                  <a:lnTo>
                    <a:pt x="125204" y="1252043"/>
                  </a:lnTo>
                  <a:cubicBezTo>
                    <a:pt x="56056" y="1252043"/>
                    <a:pt x="0" y="1195987"/>
                    <a:pt x="0" y="1126839"/>
                  </a:cubicBezTo>
                  <a:lnTo>
                    <a:pt x="0" y="125204"/>
                  </a:lnTo>
                  <a:close/>
                </a:path>
              </a:pathLst>
            </a:custGeom>
            <a:solidFill>
              <a:srgbClr val="FFCCCC"/>
            </a:solidFill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97631" tIns="97631" rIns="97631" bIns="97631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Mévalonate, Métalloprotéinases matricielles et farnésyl Pyrophosphate synthase 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FA02146-1B8B-5827-6260-467A9BB1E87D}"/>
                </a:ext>
              </a:extLst>
            </p:cNvPr>
            <p:cNvSpPr/>
            <p:nvPr/>
          </p:nvSpPr>
          <p:spPr>
            <a:xfrm rot="21569139">
              <a:off x="4733868" y="5813234"/>
              <a:ext cx="247838" cy="316318"/>
            </a:xfrm>
            <a:custGeom>
              <a:avLst/>
              <a:gdLst>
                <a:gd name="connsiteX0" fmla="*/ 0 w 247838"/>
                <a:gd name="connsiteY0" fmla="*/ 63264 h 316318"/>
                <a:gd name="connsiteX1" fmla="*/ 123919 w 247838"/>
                <a:gd name="connsiteY1" fmla="*/ 63264 h 316318"/>
                <a:gd name="connsiteX2" fmla="*/ 123919 w 247838"/>
                <a:gd name="connsiteY2" fmla="*/ 0 h 316318"/>
                <a:gd name="connsiteX3" fmla="*/ 247838 w 247838"/>
                <a:gd name="connsiteY3" fmla="*/ 158159 h 316318"/>
                <a:gd name="connsiteX4" fmla="*/ 123919 w 247838"/>
                <a:gd name="connsiteY4" fmla="*/ 316318 h 316318"/>
                <a:gd name="connsiteX5" fmla="*/ 123919 w 247838"/>
                <a:gd name="connsiteY5" fmla="*/ 253054 h 316318"/>
                <a:gd name="connsiteX6" fmla="*/ 0 w 247838"/>
                <a:gd name="connsiteY6" fmla="*/ 253054 h 316318"/>
                <a:gd name="connsiteX7" fmla="*/ 0 w 247838"/>
                <a:gd name="connsiteY7" fmla="*/ 63264 h 3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838" h="316318">
                  <a:moveTo>
                    <a:pt x="0" y="63264"/>
                  </a:moveTo>
                  <a:lnTo>
                    <a:pt x="123919" y="63264"/>
                  </a:lnTo>
                  <a:lnTo>
                    <a:pt x="123919" y="0"/>
                  </a:lnTo>
                  <a:lnTo>
                    <a:pt x="247838" y="158159"/>
                  </a:lnTo>
                  <a:lnTo>
                    <a:pt x="123919" y="316318"/>
                  </a:lnTo>
                  <a:lnTo>
                    <a:pt x="123919" y="253054"/>
                  </a:lnTo>
                  <a:lnTo>
                    <a:pt x="0" y="253054"/>
                  </a:lnTo>
                  <a:lnTo>
                    <a:pt x="0" y="63264"/>
                  </a:lnTo>
                  <a:close/>
                </a:path>
              </a:pathLst>
            </a:custGeom>
            <a:solidFill>
              <a:srgbClr val="156082">
                <a:tint val="6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spcFirstLastPara="0" vert="horz" wrap="square" lIns="-1" tIns="63264" rIns="74351" bIns="63263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81BF999-37B9-DC07-35C6-99988814291F}"/>
                </a:ext>
              </a:extLst>
            </p:cNvPr>
            <p:cNvSpPr/>
            <p:nvPr/>
          </p:nvSpPr>
          <p:spPr>
            <a:xfrm>
              <a:off x="5084573" y="5314402"/>
              <a:ext cx="3216384" cy="1281037"/>
            </a:xfrm>
            <a:custGeom>
              <a:avLst/>
              <a:gdLst>
                <a:gd name="connsiteX0" fmla="*/ 0 w 3216384"/>
                <a:gd name="connsiteY0" fmla="*/ 128104 h 1281037"/>
                <a:gd name="connsiteX1" fmla="*/ 128104 w 3216384"/>
                <a:gd name="connsiteY1" fmla="*/ 0 h 1281037"/>
                <a:gd name="connsiteX2" fmla="*/ 3088280 w 3216384"/>
                <a:gd name="connsiteY2" fmla="*/ 0 h 1281037"/>
                <a:gd name="connsiteX3" fmla="*/ 3216384 w 3216384"/>
                <a:gd name="connsiteY3" fmla="*/ 128104 h 1281037"/>
                <a:gd name="connsiteX4" fmla="*/ 3216384 w 3216384"/>
                <a:gd name="connsiteY4" fmla="*/ 1152933 h 1281037"/>
                <a:gd name="connsiteX5" fmla="*/ 3088280 w 3216384"/>
                <a:gd name="connsiteY5" fmla="*/ 1281037 h 1281037"/>
                <a:gd name="connsiteX6" fmla="*/ 128104 w 3216384"/>
                <a:gd name="connsiteY6" fmla="*/ 1281037 h 1281037"/>
                <a:gd name="connsiteX7" fmla="*/ 0 w 3216384"/>
                <a:gd name="connsiteY7" fmla="*/ 1152933 h 1281037"/>
                <a:gd name="connsiteX8" fmla="*/ 0 w 3216384"/>
                <a:gd name="connsiteY8" fmla="*/ 128104 h 12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6384" h="1281037">
                  <a:moveTo>
                    <a:pt x="0" y="128104"/>
                  </a:moveTo>
                  <a:cubicBezTo>
                    <a:pt x="0" y="57354"/>
                    <a:pt x="57354" y="0"/>
                    <a:pt x="128104" y="0"/>
                  </a:cubicBezTo>
                  <a:lnTo>
                    <a:pt x="3088280" y="0"/>
                  </a:lnTo>
                  <a:cubicBezTo>
                    <a:pt x="3159030" y="0"/>
                    <a:pt x="3216384" y="57354"/>
                    <a:pt x="3216384" y="128104"/>
                  </a:cubicBezTo>
                  <a:lnTo>
                    <a:pt x="3216384" y="1152933"/>
                  </a:lnTo>
                  <a:cubicBezTo>
                    <a:pt x="3216384" y="1223683"/>
                    <a:pt x="3159030" y="1281037"/>
                    <a:pt x="3088280" y="1281037"/>
                  </a:cubicBezTo>
                  <a:lnTo>
                    <a:pt x="128104" y="1281037"/>
                  </a:lnTo>
                  <a:cubicBezTo>
                    <a:pt x="57354" y="1281037"/>
                    <a:pt x="0" y="1223683"/>
                    <a:pt x="0" y="1152933"/>
                  </a:cubicBezTo>
                  <a:lnTo>
                    <a:pt x="0" y="128104"/>
                  </a:lnTo>
                  <a:close/>
                </a:path>
              </a:pathLst>
            </a:custGeom>
            <a:solidFill>
              <a:srgbClr val="FFCCCC"/>
            </a:solidFill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98480" tIns="98480" rIns="98480" bIns="9848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Immuno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-modulation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Modulation de la fonction endothéliale et neurovasculaire 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6BE0CFB-E8FA-D79A-CD3C-D9A8402AAC46}"/>
                </a:ext>
              </a:extLst>
            </p:cNvPr>
            <p:cNvSpPr/>
            <p:nvPr/>
          </p:nvSpPr>
          <p:spPr>
            <a:xfrm rot="31662">
              <a:off x="8439146" y="5814195"/>
              <a:ext cx="292986" cy="316318"/>
            </a:xfrm>
            <a:custGeom>
              <a:avLst/>
              <a:gdLst>
                <a:gd name="connsiteX0" fmla="*/ 0 w 292986"/>
                <a:gd name="connsiteY0" fmla="*/ 63264 h 316318"/>
                <a:gd name="connsiteX1" fmla="*/ 146493 w 292986"/>
                <a:gd name="connsiteY1" fmla="*/ 63264 h 316318"/>
                <a:gd name="connsiteX2" fmla="*/ 146493 w 292986"/>
                <a:gd name="connsiteY2" fmla="*/ 0 h 316318"/>
                <a:gd name="connsiteX3" fmla="*/ 292986 w 292986"/>
                <a:gd name="connsiteY3" fmla="*/ 158159 h 316318"/>
                <a:gd name="connsiteX4" fmla="*/ 146493 w 292986"/>
                <a:gd name="connsiteY4" fmla="*/ 316318 h 316318"/>
                <a:gd name="connsiteX5" fmla="*/ 146493 w 292986"/>
                <a:gd name="connsiteY5" fmla="*/ 253054 h 316318"/>
                <a:gd name="connsiteX6" fmla="*/ 0 w 292986"/>
                <a:gd name="connsiteY6" fmla="*/ 253054 h 316318"/>
                <a:gd name="connsiteX7" fmla="*/ 0 w 292986"/>
                <a:gd name="connsiteY7" fmla="*/ 63264 h 3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986" h="316318">
                  <a:moveTo>
                    <a:pt x="0" y="63264"/>
                  </a:moveTo>
                  <a:lnTo>
                    <a:pt x="146493" y="63264"/>
                  </a:lnTo>
                  <a:lnTo>
                    <a:pt x="146493" y="0"/>
                  </a:lnTo>
                  <a:lnTo>
                    <a:pt x="292986" y="158159"/>
                  </a:lnTo>
                  <a:lnTo>
                    <a:pt x="146493" y="316318"/>
                  </a:lnTo>
                  <a:lnTo>
                    <a:pt x="146493" y="253054"/>
                  </a:lnTo>
                  <a:lnTo>
                    <a:pt x="0" y="253054"/>
                  </a:lnTo>
                  <a:lnTo>
                    <a:pt x="0" y="63264"/>
                  </a:lnTo>
                  <a:close/>
                </a:path>
              </a:pathLst>
            </a:custGeom>
            <a:solidFill>
              <a:srgbClr val="156082">
                <a:tint val="6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spcFirstLastPara="0" vert="horz" wrap="square" lIns="0" tIns="63263" rIns="87895" bIns="63264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65DCD1-643C-F90D-3BF1-5FD0D20FE328}"/>
                </a:ext>
              </a:extLst>
            </p:cNvPr>
            <p:cNvSpPr/>
            <p:nvPr/>
          </p:nvSpPr>
          <p:spPr>
            <a:xfrm>
              <a:off x="8853739" y="5351567"/>
              <a:ext cx="2304443" cy="1267738"/>
            </a:xfrm>
            <a:custGeom>
              <a:avLst/>
              <a:gdLst>
                <a:gd name="connsiteX0" fmla="*/ 0 w 2304443"/>
                <a:gd name="connsiteY0" fmla="*/ 126774 h 1267738"/>
                <a:gd name="connsiteX1" fmla="*/ 126774 w 2304443"/>
                <a:gd name="connsiteY1" fmla="*/ 0 h 1267738"/>
                <a:gd name="connsiteX2" fmla="*/ 2177669 w 2304443"/>
                <a:gd name="connsiteY2" fmla="*/ 0 h 1267738"/>
                <a:gd name="connsiteX3" fmla="*/ 2304443 w 2304443"/>
                <a:gd name="connsiteY3" fmla="*/ 126774 h 1267738"/>
                <a:gd name="connsiteX4" fmla="*/ 2304443 w 2304443"/>
                <a:gd name="connsiteY4" fmla="*/ 1140964 h 1267738"/>
                <a:gd name="connsiteX5" fmla="*/ 2177669 w 2304443"/>
                <a:gd name="connsiteY5" fmla="*/ 1267738 h 1267738"/>
                <a:gd name="connsiteX6" fmla="*/ 126774 w 2304443"/>
                <a:gd name="connsiteY6" fmla="*/ 1267738 h 1267738"/>
                <a:gd name="connsiteX7" fmla="*/ 0 w 2304443"/>
                <a:gd name="connsiteY7" fmla="*/ 1140964 h 1267738"/>
                <a:gd name="connsiteX8" fmla="*/ 0 w 2304443"/>
                <a:gd name="connsiteY8" fmla="*/ 126774 h 126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443" h="1267738">
                  <a:moveTo>
                    <a:pt x="0" y="126774"/>
                  </a:moveTo>
                  <a:cubicBezTo>
                    <a:pt x="0" y="56759"/>
                    <a:pt x="56759" y="0"/>
                    <a:pt x="126774" y="0"/>
                  </a:cubicBezTo>
                  <a:lnTo>
                    <a:pt x="2177669" y="0"/>
                  </a:lnTo>
                  <a:cubicBezTo>
                    <a:pt x="2247684" y="0"/>
                    <a:pt x="2304443" y="56759"/>
                    <a:pt x="2304443" y="126774"/>
                  </a:cubicBezTo>
                  <a:lnTo>
                    <a:pt x="2304443" y="1140964"/>
                  </a:lnTo>
                  <a:cubicBezTo>
                    <a:pt x="2304443" y="1210979"/>
                    <a:pt x="2247684" y="1267738"/>
                    <a:pt x="2177669" y="1267738"/>
                  </a:cubicBezTo>
                  <a:lnTo>
                    <a:pt x="126774" y="1267738"/>
                  </a:lnTo>
                  <a:cubicBezTo>
                    <a:pt x="56759" y="1267738"/>
                    <a:pt x="0" y="1210979"/>
                    <a:pt x="0" y="1140964"/>
                  </a:cubicBezTo>
                  <a:lnTo>
                    <a:pt x="0" y="126774"/>
                  </a:lnTo>
                  <a:close/>
                </a:path>
              </a:pathLst>
            </a:custGeom>
            <a:solidFill>
              <a:srgbClr val="FFCCCC"/>
            </a:solidFill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98091" tIns="98091" rIns="98091" bIns="98091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Réduction des évènements vasculaires et de la mortalité 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Google Shape;5923;p3">
            <a:extLst>
              <a:ext uri="{FF2B5EF4-FFF2-40B4-BE49-F238E27FC236}">
                <a16:creationId xmlns:a16="http://schemas.microsoft.com/office/drawing/2014/main" id="{C9646711-973F-4D46-D255-8CB8A3F7687E}"/>
              </a:ext>
            </a:extLst>
          </p:cNvPr>
          <p:cNvSpPr txBox="1"/>
          <p:nvPr/>
        </p:nvSpPr>
        <p:spPr>
          <a:xfrm>
            <a:off x="2110946" y="2902568"/>
            <a:ext cx="295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Cogo et al, Mol Neurodegener 2021</a:t>
            </a:r>
            <a:endParaRPr sz="1200" i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prstClr val="black"/>
                </a:solidFill>
                <a:uFill>
                  <a:noFill/>
                </a:uFill>
                <a:ea typeface="Calibri"/>
                <a:cs typeface="Calibri"/>
                <a:sym typeface="Calibri"/>
              </a:rPr>
              <a:t>Itaura </a:t>
            </a:r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et al, </a:t>
            </a:r>
            <a:r>
              <a:rPr lang="nl-NL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Int J Mol </a:t>
            </a:r>
            <a:r>
              <a:rPr lang="nl-NL" sz="1200" i="1" dirty="0" err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Sci</a:t>
            </a:r>
            <a:r>
              <a:rPr lang="nl-NL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2020 </a:t>
            </a:r>
            <a:endParaRPr sz="1200" i="1" dirty="0">
              <a:solidFill>
                <a:prstClr val="black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1" name="Google Shape;5923;p3">
            <a:extLst>
              <a:ext uri="{FF2B5EF4-FFF2-40B4-BE49-F238E27FC236}">
                <a16:creationId xmlns:a16="http://schemas.microsoft.com/office/drawing/2014/main" id="{DA4DB57F-AF38-AD4C-67B7-A1377CBBDE7F}"/>
              </a:ext>
            </a:extLst>
          </p:cNvPr>
          <p:cNvSpPr txBox="1"/>
          <p:nvPr/>
        </p:nvSpPr>
        <p:spPr>
          <a:xfrm>
            <a:off x="8643299" y="2709189"/>
            <a:ext cx="246193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Otto et al, </a:t>
            </a:r>
            <a:r>
              <a:rPr lang="nl-NL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Int J Mol </a:t>
            </a:r>
            <a:r>
              <a:rPr lang="nl-NL" sz="1200" i="1" dirty="0" err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Sci</a:t>
            </a:r>
            <a:r>
              <a:rPr lang="nl-NL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2020 </a:t>
            </a:r>
            <a:endParaRPr sz="1200" i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prstClr val="black"/>
                </a:solidFill>
                <a:uFill>
                  <a:noFill/>
                </a:uFill>
                <a:ea typeface="Calibri"/>
                <a:cs typeface="Calibri"/>
                <a:sym typeface="Calibri"/>
              </a:rPr>
              <a:t>Shi </a:t>
            </a:r>
            <a:r>
              <a:rPr lang="en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et al, </a:t>
            </a:r>
            <a:r>
              <a:rPr lang="en-US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Eur J Med Res 2024</a:t>
            </a:r>
            <a:endParaRPr sz="1200" i="1" dirty="0">
              <a:solidFill>
                <a:prstClr val="black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2F784-B651-C210-4A81-261FB5FBAAAD}"/>
              </a:ext>
            </a:extLst>
          </p:cNvPr>
          <p:cNvSpPr txBox="1"/>
          <p:nvPr/>
        </p:nvSpPr>
        <p:spPr>
          <a:xfrm>
            <a:off x="7848595" y="4898569"/>
            <a:ext cx="15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J Bone Miner Res 2020</a:t>
            </a:r>
            <a:endParaRPr lang="fr-FR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FD8CCAC-636F-687E-BCD1-F9C97A6B5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3206" y="34868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4A0F7-C222-3F55-5684-BAE1182B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8CDAE2-6870-310D-F410-8EE3C975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2E4C0C-49FA-A0E3-C074-626A50AB4B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54" y="6206764"/>
            <a:ext cx="1912478" cy="570056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86B261F-AA47-BFBA-FB1C-37F282C0F38B}"/>
              </a:ext>
            </a:extLst>
          </p:cNvPr>
          <p:cNvSpPr txBox="1">
            <a:spLocks/>
          </p:cNvSpPr>
          <p:nvPr/>
        </p:nvSpPr>
        <p:spPr>
          <a:xfrm>
            <a:off x="378625" y="2044235"/>
            <a:ext cx="11434749" cy="3660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3200"/>
              </a:spcBef>
            </a:pP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Caractérisation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des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mécanismes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des modifications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osseuses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observées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après AVC</a:t>
            </a:r>
          </a:p>
          <a:p>
            <a:pPr lvl="1">
              <a:lnSpc>
                <a:spcPct val="100000"/>
              </a:lnSpc>
              <a:spcBef>
                <a:spcPts val="3200"/>
              </a:spcBef>
            </a:pP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Étude de la communication entre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l’os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et le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cerveau</a:t>
            </a:r>
            <a:endParaRPr lang="en-US" sz="2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1">
              <a:lnSpc>
                <a:spcPct val="100000"/>
              </a:lnSpc>
              <a:spcBef>
                <a:spcPts val="3200"/>
              </a:spcBef>
            </a:pP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Étude de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l’effet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du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zolédronate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sur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l’os</a:t>
            </a: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et sur le </a:t>
            </a:r>
            <a:r>
              <a:rPr lang="en-US" sz="2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cerveau</a:t>
            </a:r>
            <a:endParaRPr lang="en-US" sz="2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200"/>
              </a:spcBef>
              <a:buFont typeface="Arial" panose="020B0604020202020204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            </a:t>
            </a:r>
            <a:endParaRPr lang="en-US" sz="2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A1E1A9-CC8C-C744-92CF-89B84E9E7AAB}"/>
              </a:ext>
            </a:extLst>
          </p:cNvPr>
          <p:cNvSpPr txBox="1"/>
          <p:nvPr/>
        </p:nvSpPr>
        <p:spPr>
          <a:xfrm>
            <a:off x="0" y="12810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07F5800-4982-7829-9C4A-478CC960D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48" y="36712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42CE-793D-4F5D-82B5-C418F010B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D38FA0-6168-581F-7E92-EE5A9E19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B1AD56-F631-9CD3-5E7F-AF4FAD0450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007" y="6199015"/>
            <a:ext cx="1912478" cy="570056"/>
          </a:xfrm>
          <a:prstGeom prst="rect">
            <a:avLst/>
          </a:prstGeom>
        </p:spPr>
      </p:pic>
      <p:sp>
        <p:nvSpPr>
          <p:cNvPr id="2" name="Titre 16">
            <a:extLst>
              <a:ext uri="{FF2B5EF4-FFF2-40B4-BE49-F238E27FC236}">
                <a16:creationId xmlns:a16="http://schemas.microsoft.com/office/drawing/2014/main" id="{E8ECA6D7-3823-6A8F-8F67-838166A39B96}"/>
              </a:ext>
            </a:extLst>
          </p:cNvPr>
          <p:cNvSpPr txBox="1">
            <a:spLocks/>
          </p:cNvSpPr>
          <p:nvPr/>
        </p:nvSpPr>
        <p:spPr>
          <a:xfrm>
            <a:off x="2129109" y="8628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E24"/>
              </a:buClr>
              <a:buSzPts val="3200"/>
              <a:buFont typeface="Oswald"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100E24"/>
                </a:solidFill>
                <a:effectLst/>
                <a:uLnTx/>
                <a:uFillTx/>
                <a:latin typeface="Arial"/>
                <a:sym typeface="Oswald"/>
              </a:rPr>
              <a:t>Hypothèses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00E24"/>
              </a:solidFill>
              <a:effectLst/>
              <a:uLnTx/>
              <a:uFillTx/>
              <a:latin typeface="Arial"/>
              <a:sym typeface="Oswald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1EB10C-1F59-0996-CBA3-1ABD255C7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19" y="2447673"/>
            <a:ext cx="9831180" cy="1962654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2E5C0B9-A275-6389-9F01-1C1C6438E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344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D73B8-3B62-CC51-8672-AFA1AEE4E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CB1730-B927-F1DF-A217-E18880814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63CA9C-77B1-44F4-05A0-A86A8F322E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13" y="6206764"/>
            <a:ext cx="1912478" cy="570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4B9252-789A-3EE0-1815-98AAAACEBCF2}"/>
              </a:ext>
            </a:extLst>
          </p:cNvPr>
          <p:cNvSpPr txBox="1">
            <a:spLocks/>
          </p:cNvSpPr>
          <p:nvPr/>
        </p:nvSpPr>
        <p:spPr>
          <a:xfrm>
            <a:off x="465221" y="0"/>
            <a:ext cx="11309684" cy="109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fr-FR" sz="2700" kern="0" dirty="0">
                <a:latin typeface="Arial" panose="020B0604020202020204" pitchFamily="34" charset="0"/>
                <a:cs typeface="Arial" panose="020B0604020202020204" pitchFamily="34" charset="0"/>
              </a:rPr>
              <a:t>Mécanismes des modifications osseuses induites par un AVC chez un modèle murin 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MCAOt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vs sham</a:t>
            </a:r>
            <a:endParaRPr lang="fr-FR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2E43FC-C04D-2E9F-4A97-1EA0198E12FC}"/>
              </a:ext>
            </a:extLst>
          </p:cNvPr>
          <p:cNvSpPr txBox="1">
            <a:spLocks/>
          </p:cNvSpPr>
          <p:nvPr/>
        </p:nvSpPr>
        <p:spPr>
          <a:xfrm>
            <a:off x="821764" y="1956566"/>
            <a:ext cx="5049864" cy="294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Work Sans"/>
              <a:buAutoNum type="arabicPeriod"/>
              <a:defRPr sz="115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438150" indent="-285750">
              <a:buFont typeface="Wingdings" panose="05000000000000000000" pitchFamily="2" charset="2"/>
              <a:buChar char="§"/>
            </a:pPr>
            <a:r>
              <a:rPr lang="fr-FR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Remodelage osseux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Histomorphométrie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Facteurs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voies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signalisations</a:t>
            </a:r>
            <a:endParaRPr lang="en-US" sz="18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Immuno-</a:t>
            </a:r>
            <a:r>
              <a:rPr lang="en-US" sz="1800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histochimie</a:t>
            </a:r>
            <a:endParaRPr lang="fr-FR" sz="18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Transcriptome osseux et single 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cell</a:t>
            </a: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 RNA-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sequencing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buFont typeface="Work Sans"/>
              <a:buNone/>
            </a:pPr>
            <a:endParaRPr lang="fr-FR" sz="55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7438B3E-AA7F-2DE1-FA55-56847D7E9B2D}"/>
              </a:ext>
            </a:extLst>
          </p:cNvPr>
          <p:cNvGrpSpPr/>
          <p:nvPr/>
        </p:nvGrpSpPr>
        <p:grpSpPr>
          <a:xfrm rot="16200000">
            <a:off x="7335411" y="2251785"/>
            <a:ext cx="3194030" cy="2105267"/>
            <a:chOff x="964479" y="1115772"/>
            <a:chExt cx="2502456" cy="137775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009EC4E-19D7-8523-36CB-3DC501894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" t="10264" r="58943" b="55275"/>
            <a:stretch/>
          </p:blipFill>
          <p:spPr>
            <a:xfrm>
              <a:off x="964479" y="1115772"/>
              <a:ext cx="2502456" cy="1377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21F1BD-8B26-849C-53D8-BC7AA6C34669}"/>
                </a:ext>
              </a:extLst>
            </p:cNvPr>
            <p:cNvSpPr/>
            <p:nvPr/>
          </p:nvSpPr>
          <p:spPr>
            <a:xfrm>
              <a:off x="3004395" y="1971831"/>
              <a:ext cx="453748" cy="512908"/>
            </a:xfrm>
            <a:prstGeom prst="rect">
              <a:avLst/>
            </a:prstGeom>
            <a:solidFill>
              <a:srgbClr val="100E24"/>
            </a:solidFill>
            <a:ln w="25400" cap="flat" cmpd="sng" algn="ctr">
              <a:solidFill>
                <a:srgbClr val="100E2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7861F549-C11C-11A3-2FB2-667796F1D5F3}"/>
              </a:ext>
            </a:extLst>
          </p:cNvPr>
          <p:cNvSpPr/>
          <p:nvPr/>
        </p:nvSpPr>
        <p:spPr>
          <a:xfrm rot="10800000">
            <a:off x="8344112" y="3045580"/>
            <a:ext cx="194209" cy="339865"/>
          </a:xfrm>
          <a:prstGeom prst="upArrow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3C2DE645-8DA0-D598-FC77-111D93AB5CE3}"/>
              </a:ext>
            </a:extLst>
          </p:cNvPr>
          <p:cNvSpPr/>
          <p:nvPr/>
        </p:nvSpPr>
        <p:spPr>
          <a:xfrm rot="10800000">
            <a:off x="9286031" y="3060235"/>
            <a:ext cx="194209" cy="339865"/>
          </a:xfrm>
          <a:prstGeom prst="upArrow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E305DFE-B31C-4554-D01A-081BB4E04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6421" y="31822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BD6F0-4D1C-1D96-D27C-6DA222279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46E1D5-8627-0425-C2A9-B64A010F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E57136-6250-D76E-0E0B-F540C5ECE0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13" y="6206764"/>
            <a:ext cx="1912478" cy="570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F7B603-C223-98C7-920A-0AC1E414415F}"/>
              </a:ext>
            </a:extLst>
          </p:cNvPr>
          <p:cNvSpPr txBox="1">
            <a:spLocks/>
          </p:cNvSpPr>
          <p:nvPr/>
        </p:nvSpPr>
        <p:spPr>
          <a:xfrm>
            <a:off x="465221" y="0"/>
            <a:ext cx="11309684" cy="109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fr-FR" sz="2700" kern="0" dirty="0">
                <a:latin typeface="Arial" panose="020B0604020202020204" pitchFamily="34" charset="0"/>
                <a:cs typeface="Arial" panose="020B0604020202020204" pitchFamily="34" charset="0"/>
              </a:rPr>
              <a:t>Effets du </a:t>
            </a:r>
            <a:r>
              <a:rPr lang="fr-FR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zolédronate</a:t>
            </a:r>
            <a:r>
              <a:rPr lang="fr-FR" sz="2700" kern="0" dirty="0">
                <a:latin typeface="Arial" panose="020B0604020202020204" pitchFamily="34" charset="0"/>
                <a:cs typeface="Arial" panose="020B0604020202020204" pitchFamily="34" charset="0"/>
              </a:rPr>
              <a:t> sur les modifications osseuses induites par un AVC chez un modèle murin 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Zolédronate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vs véhicule</a:t>
            </a:r>
            <a:endParaRPr lang="fr-FR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2857FB-F774-FE49-DD31-2773C26B0421}"/>
              </a:ext>
            </a:extLst>
          </p:cNvPr>
          <p:cNvSpPr txBox="1">
            <a:spLocks/>
          </p:cNvSpPr>
          <p:nvPr/>
        </p:nvSpPr>
        <p:spPr>
          <a:xfrm>
            <a:off x="821764" y="1956566"/>
            <a:ext cx="5049864" cy="294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Work Sans"/>
              <a:buAutoNum type="arabicPeriod"/>
              <a:defRPr sz="115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438150" indent="-285750">
              <a:buFont typeface="Wingdings" panose="05000000000000000000" pitchFamily="2" charset="2"/>
              <a:buChar char="§"/>
            </a:pPr>
            <a:r>
              <a:rPr lang="fr-FR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Remodelage osseux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Histomorphométrie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Facteurs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voies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signalisations</a:t>
            </a:r>
            <a:endParaRPr lang="en-US" sz="18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Immuno-</a:t>
            </a:r>
            <a:r>
              <a:rPr lang="en-US" sz="1800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histochimie</a:t>
            </a:r>
            <a:endParaRPr lang="fr-FR" sz="18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Transcriptome osseux et single 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cell</a:t>
            </a: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 RNA-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sequencing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buFont typeface="Work Sans"/>
              <a:buNone/>
            </a:pPr>
            <a:endParaRPr lang="fr-FR" sz="55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3F4D941-2C7E-2F9B-4E45-7BCFF3B5F5C8}"/>
              </a:ext>
            </a:extLst>
          </p:cNvPr>
          <p:cNvGrpSpPr/>
          <p:nvPr/>
        </p:nvGrpSpPr>
        <p:grpSpPr>
          <a:xfrm rot="16200000">
            <a:off x="7335411" y="2251785"/>
            <a:ext cx="3194030" cy="2105267"/>
            <a:chOff x="964479" y="1115772"/>
            <a:chExt cx="2502456" cy="137775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248D72-70CE-EF2D-7748-811B27AA7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" t="10264" r="58943" b="55275"/>
            <a:stretch/>
          </p:blipFill>
          <p:spPr>
            <a:xfrm>
              <a:off x="964479" y="1115772"/>
              <a:ext cx="2502456" cy="1377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D54A56-85DE-DDF2-53A4-042061D3F071}"/>
                </a:ext>
              </a:extLst>
            </p:cNvPr>
            <p:cNvSpPr/>
            <p:nvPr/>
          </p:nvSpPr>
          <p:spPr>
            <a:xfrm>
              <a:off x="3004395" y="1971831"/>
              <a:ext cx="453748" cy="512908"/>
            </a:xfrm>
            <a:prstGeom prst="rect">
              <a:avLst/>
            </a:prstGeom>
            <a:solidFill>
              <a:srgbClr val="100E24"/>
            </a:solidFill>
            <a:ln w="25400" cap="flat" cmpd="sng" algn="ctr">
              <a:solidFill>
                <a:srgbClr val="100E2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A1D5CB56-9EC9-1EDC-5748-713AC02A6F68}"/>
              </a:ext>
            </a:extLst>
          </p:cNvPr>
          <p:cNvSpPr/>
          <p:nvPr/>
        </p:nvSpPr>
        <p:spPr>
          <a:xfrm rot="10800000">
            <a:off x="8344112" y="3045580"/>
            <a:ext cx="194209" cy="339865"/>
          </a:xfrm>
          <a:prstGeom prst="upArrow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A7CFD8C5-12B9-FD46-42E0-F466E3E962A7}"/>
              </a:ext>
            </a:extLst>
          </p:cNvPr>
          <p:cNvSpPr/>
          <p:nvPr/>
        </p:nvSpPr>
        <p:spPr>
          <a:xfrm rot="10800000">
            <a:off x="9286031" y="3060235"/>
            <a:ext cx="194209" cy="339865"/>
          </a:xfrm>
          <a:prstGeom prst="upArrow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09AA2F4-AFCB-A2F5-C9E4-999E6D0F1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036" y="3448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56758-41DD-9D44-AE7F-0DBDF0BE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858913-7B90-E5D6-993F-E493425F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DD0ABF-8EF9-6B06-D203-1718A11A34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70" y="6206764"/>
            <a:ext cx="1912478" cy="570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7192679-72D9-117E-9955-8ACD774466CA}"/>
              </a:ext>
            </a:extLst>
          </p:cNvPr>
          <p:cNvSpPr txBox="1">
            <a:spLocks/>
          </p:cNvSpPr>
          <p:nvPr/>
        </p:nvSpPr>
        <p:spPr>
          <a:xfrm>
            <a:off x="1819831" y="0"/>
            <a:ext cx="8552337" cy="109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Effets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du zoledronate sur le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cerveau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après un AVC dans un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murin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Zolédronate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vs vehicle</a:t>
            </a:r>
            <a:endParaRPr lang="fr-FR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000716-76A1-189D-8441-3A6D879A88A7}"/>
              </a:ext>
            </a:extLst>
          </p:cNvPr>
          <p:cNvSpPr txBox="1">
            <a:spLocks/>
          </p:cNvSpPr>
          <p:nvPr/>
        </p:nvSpPr>
        <p:spPr>
          <a:xfrm>
            <a:off x="1275724" y="1772235"/>
            <a:ext cx="7704000" cy="294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Work Sans"/>
              <a:buAutoNum type="arabicPeriod"/>
              <a:defRPr sz="115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438150" indent="-285750">
              <a:buFont typeface="Wingdings" panose="05000000000000000000" pitchFamily="2" charset="2"/>
              <a:buChar char="§"/>
            </a:pPr>
            <a:r>
              <a:rPr lang="fr-FR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Évaluation comportementale</a:t>
            </a:r>
          </a:p>
          <a:p>
            <a:pPr marL="895350" lvl="1" indent="-285750">
              <a:buFont typeface="Wingdings" panose="05000000000000000000" pitchFamily="2" charset="2"/>
              <a:buChar char="§"/>
            </a:pP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Déficit sensorimoteur et déclin cognitif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Facteurs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voies</a:t>
            </a:r>
            <a:r>
              <a:rPr lang="en-US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signalisations</a:t>
            </a:r>
            <a:endParaRPr lang="en-US" sz="18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Immuno-</a:t>
            </a:r>
            <a:r>
              <a:rPr lang="en-US" sz="1800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histochimie</a:t>
            </a:r>
            <a:endParaRPr lang="fr-FR" sz="18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Transcriptome osseux et single 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cell</a:t>
            </a:r>
            <a:r>
              <a:rPr lang="fr-FR" sz="1800" kern="0" dirty="0">
                <a:latin typeface="Arial" panose="020B0604020202020204" pitchFamily="34" charset="0"/>
                <a:ea typeface="Times New Roman" panose="02020603050405020304" pitchFamily="18" charset="0"/>
              </a:rPr>
              <a:t> RNA-</a:t>
            </a:r>
            <a:r>
              <a:rPr lang="fr-FR" sz="1800" kern="0" dirty="0" err="1">
                <a:latin typeface="Arial" panose="020B0604020202020204" pitchFamily="34" charset="0"/>
                <a:ea typeface="Times New Roman" panose="02020603050405020304" pitchFamily="18" charset="0"/>
              </a:rPr>
              <a:t>sequencing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buFont typeface="Work Sans"/>
              <a:buNone/>
            </a:pPr>
            <a:endParaRPr lang="fr-FR" sz="55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DC40FF9-7C36-D76F-5AEC-9E293B4AC1C3}"/>
              </a:ext>
            </a:extLst>
          </p:cNvPr>
          <p:cNvGrpSpPr/>
          <p:nvPr/>
        </p:nvGrpSpPr>
        <p:grpSpPr>
          <a:xfrm rot="16200000">
            <a:off x="7781297" y="2305395"/>
            <a:ext cx="3194030" cy="2105267"/>
            <a:chOff x="964479" y="1115772"/>
            <a:chExt cx="2502456" cy="137775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EBBFE90-5462-42A6-3375-B407C648B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" t="10264" r="58943" b="55275"/>
            <a:stretch/>
          </p:blipFill>
          <p:spPr>
            <a:xfrm>
              <a:off x="964479" y="1115772"/>
              <a:ext cx="2502456" cy="1377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1E6EFE-2AAC-9628-6E91-2219446CB35B}"/>
                </a:ext>
              </a:extLst>
            </p:cNvPr>
            <p:cNvSpPr/>
            <p:nvPr/>
          </p:nvSpPr>
          <p:spPr>
            <a:xfrm>
              <a:off x="3004395" y="1971831"/>
              <a:ext cx="453748" cy="512908"/>
            </a:xfrm>
            <a:prstGeom prst="rect">
              <a:avLst/>
            </a:prstGeom>
            <a:solidFill>
              <a:srgbClr val="100E24"/>
            </a:solidFill>
            <a:ln w="25400" cap="flat" cmpd="sng" algn="ctr">
              <a:solidFill>
                <a:srgbClr val="100E2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6277E68-C6FF-4000-4714-AE4EAC73E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9488" y="3358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5D8D-F4BA-A2B9-4292-A32EB4C86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98C91E-5086-71DF-4DC8-39A81B78C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5FBEE3-9134-8BF8-76CD-8F65F56E6E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96" y="6206764"/>
            <a:ext cx="1912478" cy="5700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51FACF-030C-7D1E-23DA-98051FFBDB89}"/>
              </a:ext>
            </a:extLst>
          </p:cNvPr>
          <p:cNvSpPr txBox="1"/>
          <p:nvPr/>
        </p:nvSpPr>
        <p:spPr>
          <a:xfrm>
            <a:off x="2255047" y="2074584"/>
            <a:ext cx="767895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Identification d'approches thérapeutiques innovantes ciblant les voies physiopathologiques liées aux accidents vasculaires cérébraux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prévenir les fractures osseuses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favoriser la récupération des fonctions cérébrales et réduire la morbidité et la mortalité neurovasculaires.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Essais randomisés pour tester les candidats et les applications cliniques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A9A832B-E89B-3102-7B4F-2ABB2B1282ED}"/>
              </a:ext>
            </a:extLst>
          </p:cNvPr>
          <p:cNvSpPr txBox="1">
            <a:spLocks/>
          </p:cNvSpPr>
          <p:nvPr/>
        </p:nvSpPr>
        <p:spPr>
          <a:xfrm>
            <a:off x="2230006" y="8892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"/>
              <a:buNone/>
              <a:defRPr sz="32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E24"/>
              </a:buClr>
              <a:buSzPts val="3200"/>
              <a:buFont typeface="Oswald"/>
              <a:buNone/>
              <a:tabLst/>
              <a:defRPr/>
            </a:pPr>
            <a:r>
              <a:rPr lang="fr-FR" sz="2700" kern="0" spc="-26" dirty="0">
                <a:solidFill>
                  <a:srgbClr val="100E24"/>
                </a:solidFill>
                <a:latin typeface="Arial"/>
              </a:rPr>
              <a:t>Dans le futur</a:t>
            </a:r>
            <a:endParaRPr kumimoji="0" lang="fr-FR" sz="2700" b="1" i="0" u="none" strike="noStrike" kern="0" cap="none" spc="0" normalizeH="0" baseline="0" noProof="0" dirty="0">
              <a:ln>
                <a:noFill/>
              </a:ln>
              <a:solidFill>
                <a:srgbClr val="100E24"/>
              </a:solidFill>
              <a:effectLst/>
              <a:uLnTx/>
              <a:uFillTx/>
              <a:latin typeface="Arial"/>
              <a:sym typeface="Oswald"/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3F8CF13-86EB-68A5-463A-D4AC942B0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1635" y="3092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7">
            <a:extLst>
              <a:ext uri="{FF2B5EF4-FFF2-40B4-BE49-F238E27FC236}">
                <a16:creationId xmlns:a16="http://schemas.microsoft.com/office/drawing/2014/main" id="{85F2451E-0B52-45BA-8EFE-2414ABA56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63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fr-FR" altLang="fr-FR" sz="1100"/>
            </a:b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9AE07A-5D6E-4F44-9AE2-D3E9F1EE14EC}"/>
              </a:ext>
            </a:extLst>
          </p:cNvPr>
          <p:cNvSpPr txBox="1"/>
          <p:nvPr/>
        </p:nvSpPr>
        <p:spPr>
          <a:xfrm>
            <a:off x="9352405" y="1372536"/>
            <a:ext cx="283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 Johann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Beaudreuil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Pr. Martine Cohen-Solal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Amélie Coudert</a:t>
            </a:r>
          </a:p>
          <a:p>
            <a:pPr algn="ctr"/>
            <a:r>
              <a:rPr lang="fr-FR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Morgane </a:t>
            </a:r>
            <a:r>
              <a:rPr lang="fr-FR" sz="1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Bourmaud</a:t>
            </a:r>
            <a:endParaRPr lang="fr-FR" sz="1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FF4DE63-21F1-4A30-A31E-70E8EDC88C4C}"/>
              </a:ext>
            </a:extLst>
          </p:cNvPr>
          <p:cNvSpPr txBox="1"/>
          <p:nvPr/>
        </p:nvSpPr>
        <p:spPr>
          <a:xfrm>
            <a:off x="9320296" y="2274990"/>
            <a:ext cx="29353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François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Brial</a:t>
            </a:r>
            <a:endParaRPr lang="fr-FR" sz="1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Sylvie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Thomasseau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Mylène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Zarka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Badre Rabhi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Clément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Nachef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Eric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Pr. Hang-Korn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Dominique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Modrowski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Sylvain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Provot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Agnès Ostertag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Augustin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Latourte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Guillaume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Odri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And all of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PhDs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and M2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BAB18C-0AF3-4911-9F81-7DC3EF19D504}"/>
              </a:ext>
            </a:extLst>
          </p:cNvPr>
          <p:cNvSpPr/>
          <p:nvPr/>
        </p:nvSpPr>
        <p:spPr>
          <a:xfrm>
            <a:off x="9368151" y="5545900"/>
            <a:ext cx="29353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Nathalie Androclès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Pascale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Chantrenne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Elisabeth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Louissaint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Jacqueline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Francisquin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F046CA-FECF-058A-523D-9308D14E7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960" y="5161271"/>
            <a:ext cx="2251064" cy="8754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BF6059-4421-EAC4-FBBF-C5D94A85478F}"/>
              </a:ext>
            </a:extLst>
          </p:cNvPr>
          <p:cNvSpPr txBox="1"/>
          <p:nvPr/>
        </p:nvSpPr>
        <p:spPr>
          <a:xfrm>
            <a:off x="4168011" y="5083546"/>
            <a:ext cx="2251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 Isabelle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Margaill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 Nathalie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Kubis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Bruno Palmier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Dr Alison Domingues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AF9975-1D42-47C4-A772-C727B69E5229}"/>
              </a:ext>
            </a:extLst>
          </p:cNvPr>
          <p:cNvSpPr txBox="1"/>
          <p:nvPr/>
        </p:nvSpPr>
        <p:spPr>
          <a:xfrm>
            <a:off x="418366" y="4468773"/>
            <a:ext cx="225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Collaboration :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958D7A-BEE7-31D7-1BD6-011978D0C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637" y="415381"/>
            <a:ext cx="2780017" cy="9571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9045A7-C4D8-2827-008D-2AA85FEED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60457" cy="908383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55B9846F-850F-4149-BB85-26B75BC42C69}"/>
              </a:ext>
            </a:extLst>
          </p:cNvPr>
          <p:cNvSpPr txBox="1">
            <a:spLocks/>
          </p:cNvSpPr>
          <p:nvPr/>
        </p:nvSpPr>
        <p:spPr>
          <a:xfrm>
            <a:off x="251268" y="1300088"/>
            <a:ext cx="8774023" cy="293785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prstClr val="black"/>
                </a:solidFill>
                <a:latin typeface="Calibri Light"/>
              </a:rPr>
              <a:t>Charlotte </a:t>
            </a:r>
            <a:r>
              <a:rPr lang="fr-FR" sz="3200" b="1" dirty="0" err="1">
                <a:solidFill>
                  <a:prstClr val="black"/>
                </a:solidFill>
                <a:latin typeface="Calibri Light"/>
              </a:rPr>
              <a:t>Logiou</a:t>
            </a:r>
            <a:br>
              <a:rPr lang="fr-FR" sz="3200" b="1" dirty="0">
                <a:solidFill>
                  <a:prstClr val="black"/>
                </a:solidFill>
                <a:latin typeface="Calibri Light"/>
              </a:rPr>
            </a:br>
            <a:r>
              <a:rPr lang="fr-FR" sz="3200" dirty="0">
                <a:solidFill>
                  <a:prstClr val="black"/>
                </a:solidFill>
                <a:latin typeface="Calibri Light"/>
              </a:rPr>
              <a:t>Service de MPR Hôpital Lariboisière-Fernand-Widal</a:t>
            </a:r>
            <a:br>
              <a:rPr lang="fr-FR" sz="2400" b="1" dirty="0">
                <a:solidFill>
                  <a:prstClr val="black"/>
                </a:solidFill>
                <a:latin typeface="Calibri Light"/>
              </a:rPr>
            </a:br>
            <a:r>
              <a:rPr lang="fr-FR" sz="2800" b="1" dirty="0">
                <a:solidFill>
                  <a:prstClr val="black"/>
                </a:solidFill>
                <a:latin typeface="Calibri Light"/>
              </a:rPr>
              <a:t>Lauréate 2025</a:t>
            </a:r>
            <a:br>
              <a:rPr lang="fr-FR" sz="2800" b="1" dirty="0">
                <a:solidFill>
                  <a:prstClr val="black"/>
                </a:solidFill>
                <a:latin typeface="Calibri Light"/>
              </a:rPr>
            </a:br>
            <a:r>
              <a:rPr lang="fr-FR" sz="2800" b="1" dirty="0">
                <a:solidFill>
                  <a:prstClr val="black"/>
                </a:solidFill>
                <a:latin typeface="Calibri Light"/>
              </a:rPr>
              <a:t>Bourse SOFMER Recherche en MPR</a:t>
            </a:r>
          </a:p>
          <a:p>
            <a:pPr algn="ctr"/>
            <a:endParaRPr lang="fr-FR" sz="2800" b="1" dirty="0">
              <a:solidFill>
                <a:prstClr val="black"/>
              </a:solidFill>
              <a:latin typeface="Calibri Light"/>
            </a:endParaRPr>
          </a:p>
          <a:p>
            <a:pPr algn="ctr"/>
            <a:endParaRPr lang="fr-FR" sz="2800" b="1" dirty="0">
              <a:solidFill>
                <a:prstClr val="black"/>
              </a:solidFill>
              <a:latin typeface="Calibri Light"/>
            </a:endParaRPr>
          </a:p>
          <a:p>
            <a:pPr algn="ctr"/>
            <a:r>
              <a:rPr lang="fr-FR" sz="5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MERCI</a:t>
            </a:r>
            <a:endParaRPr lang="fr-FR" sz="5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69E69E1-EB71-34CF-CED0-48D5F8AF7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9075" y="3542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60" y="6206764"/>
            <a:ext cx="1912478" cy="570056"/>
          </a:xfrm>
          <a:prstGeom prst="rect">
            <a:avLst/>
          </a:prstGeom>
        </p:spPr>
      </p:pic>
      <p:sp>
        <p:nvSpPr>
          <p:cNvPr id="5" name="Google Shape;5866;p2">
            <a:extLst>
              <a:ext uri="{FF2B5EF4-FFF2-40B4-BE49-F238E27FC236}">
                <a16:creationId xmlns:a16="http://schemas.microsoft.com/office/drawing/2014/main" id="{6571F43D-9134-80F8-07BA-25BFB87E98CC}"/>
              </a:ext>
            </a:extLst>
          </p:cNvPr>
          <p:cNvSpPr txBox="1">
            <a:spLocks/>
          </p:cNvSpPr>
          <p:nvPr/>
        </p:nvSpPr>
        <p:spPr>
          <a:xfrm>
            <a:off x="1069197" y="8873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sz="3600" b="1">
                <a:latin typeface="Arial" panose="020B0604020202020204" pitchFamily="34" charset="0"/>
                <a:cs typeface="Arial" panose="020B0604020202020204" pitchFamily="34" charset="0"/>
              </a:rPr>
              <a:t>Accident Vasculaire Cérébral (AVC)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97C7076-BE1E-D0F0-C778-8EE2E4CE8EE8}"/>
              </a:ext>
            </a:extLst>
          </p:cNvPr>
          <p:cNvGrpSpPr/>
          <p:nvPr/>
        </p:nvGrpSpPr>
        <p:grpSpPr>
          <a:xfrm>
            <a:off x="378655" y="977688"/>
            <a:ext cx="11653083" cy="5514104"/>
            <a:chOff x="422007" y="1146849"/>
            <a:chExt cx="11653083" cy="551410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0AC4661-250F-5BEC-1B06-3A3D0E9BF0EC}"/>
                </a:ext>
              </a:extLst>
            </p:cNvPr>
            <p:cNvGrpSpPr/>
            <p:nvPr/>
          </p:nvGrpSpPr>
          <p:grpSpPr>
            <a:xfrm>
              <a:off x="422007" y="1146849"/>
              <a:ext cx="11653083" cy="3989254"/>
              <a:chOff x="422007" y="1121797"/>
              <a:chExt cx="11653083" cy="3989254"/>
            </a:xfrm>
          </p:grpSpPr>
          <p:grpSp>
            <p:nvGrpSpPr>
              <p:cNvPr id="10" name="Google Shape;5867;p2">
                <a:extLst>
                  <a:ext uri="{FF2B5EF4-FFF2-40B4-BE49-F238E27FC236}">
                    <a16:creationId xmlns:a16="http://schemas.microsoft.com/office/drawing/2014/main" id="{A7DEB16F-C2F7-46ED-580E-595671BFE3B8}"/>
                  </a:ext>
                </a:extLst>
              </p:cNvPr>
              <p:cNvGrpSpPr/>
              <p:nvPr/>
            </p:nvGrpSpPr>
            <p:grpSpPr>
              <a:xfrm>
                <a:off x="1645087" y="1310236"/>
                <a:ext cx="3131920" cy="2713675"/>
                <a:chOff x="1403350" y="1504175"/>
                <a:chExt cx="2529100" cy="2431975"/>
              </a:xfrm>
            </p:grpSpPr>
            <p:sp>
              <p:nvSpPr>
                <p:cNvPr id="26" name="Google Shape;5868;p2">
                  <a:extLst>
                    <a:ext uri="{FF2B5EF4-FFF2-40B4-BE49-F238E27FC236}">
                      <a16:creationId xmlns:a16="http://schemas.microsoft.com/office/drawing/2014/main" id="{DA52B9E4-4CFF-7EB6-2273-41F14F2139DC}"/>
                    </a:ext>
                  </a:extLst>
                </p:cNvPr>
                <p:cNvSpPr/>
                <p:nvPr/>
              </p:nvSpPr>
              <p:spPr>
                <a:xfrm>
                  <a:off x="2718475" y="1526800"/>
                  <a:ext cx="1170725" cy="23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29" h="95096" extrusionOk="0">
                      <a:moveTo>
                        <a:pt x="7966" y="1"/>
                      </a:moveTo>
                      <a:cubicBezTo>
                        <a:pt x="3561" y="1"/>
                        <a:pt x="1" y="3727"/>
                        <a:pt x="1" y="8323"/>
                      </a:cubicBezTo>
                      <a:lnTo>
                        <a:pt x="1" y="87678"/>
                      </a:lnTo>
                      <a:lnTo>
                        <a:pt x="48" y="87690"/>
                      </a:lnTo>
                      <a:cubicBezTo>
                        <a:pt x="477" y="91857"/>
                        <a:pt x="3858" y="95096"/>
                        <a:pt x="7966" y="95096"/>
                      </a:cubicBezTo>
                      <a:cubicBezTo>
                        <a:pt x="12264" y="95096"/>
                        <a:pt x="15765" y="91548"/>
                        <a:pt x="15931" y="87095"/>
                      </a:cubicBezTo>
                      <a:cubicBezTo>
                        <a:pt x="17408" y="88952"/>
                        <a:pt x="19646" y="90036"/>
                        <a:pt x="22015" y="90048"/>
                      </a:cubicBezTo>
                      <a:cubicBezTo>
                        <a:pt x="26409" y="90048"/>
                        <a:pt x="29981" y="86321"/>
                        <a:pt x="29981" y="81725"/>
                      </a:cubicBezTo>
                      <a:cubicBezTo>
                        <a:pt x="29981" y="80403"/>
                        <a:pt x="29683" y="79082"/>
                        <a:pt x="29088" y="77903"/>
                      </a:cubicBezTo>
                      <a:lnTo>
                        <a:pt x="29088" y="77903"/>
                      </a:lnTo>
                      <a:cubicBezTo>
                        <a:pt x="30183" y="78475"/>
                        <a:pt x="31409" y="78772"/>
                        <a:pt x="32648" y="78772"/>
                      </a:cubicBezTo>
                      <a:cubicBezTo>
                        <a:pt x="37041" y="78772"/>
                        <a:pt x="40613" y="75046"/>
                        <a:pt x="40613" y="70450"/>
                      </a:cubicBezTo>
                      <a:cubicBezTo>
                        <a:pt x="40625" y="68140"/>
                        <a:pt x="39696" y="65914"/>
                        <a:pt x="38029" y="64306"/>
                      </a:cubicBezTo>
                      <a:lnTo>
                        <a:pt x="38029" y="64306"/>
                      </a:lnTo>
                      <a:cubicBezTo>
                        <a:pt x="38303" y="64342"/>
                        <a:pt x="38577" y="64354"/>
                        <a:pt x="38863" y="64354"/>
                      </a:cubicBezTo>
                      <a:cubicBezTo>
                        <a:pt x="43256" y="64354"/>
                        <a:pt x="46828" y="60627"/>
                        <a:pt x="46828" y="56031"/>
                      </a:cubicBezTo>
                      <a:cubicBezTo>
                        <a:pt x="46828" y="52745"/>
                        <a:pt x="45006" y="49912"/>
                        <a:pt x="42363" y="48554"/>
                      </a:cubicBezTo>
                      <a:cubicBezTo>
                        <a:pt x="45006" y="47197"/>
                        <a:pt x="46828" y="44363"/>
                        <a:pt x="46828" y="41077"/>
                      </a:cubicBezTo>
                      <a:cubicBezTo>
                        <a:pt x="46828" y="36469"/>
                        <a:pt x="43256" y="32755"/>
                        <a:pt x="38863" y="32755"/>
                      </a:cubicBezTo>
                      <a:cubicBezTo>
                        <a:pt x="38434" y="32755"/>
                        <a:pt x="38006" y="32790"/>
                        <a:pt x="37589" y="32862"/>
                      </a:cubicBezTo>
                      <a:cubicBezTo>
                        <a:pt x="39518" y="31243"/>
                        <a:pt x="40637" y="28850"/>
                        <a:pt x="40613" y="26325"/>
                      </a:cubicBezTo>
                      <a:cubicBezTo>
                        <a:pt x="40613" y="21730"/>
                        <a:pt x="37053" y="18003"/>
                        <a:pt x="32648" y="18003"/>
                      </a:cubicBezTo>
                      <a:cubicBezTo>
                        <a:pt x="31338" y="18003"/>
                        <a:pt x="30052" y="18336"/>
                        <a:pt x="28909" y="18979"/>
                      </a:cubicBezTo>
                      <a:cubicBezTo>
                        <a:pt x="29624" y="17705"/>
                        <a:pt x="29981" y="16265"/>
                        <a:pt x="29981" y="14812"/>
                      </a:cubicBezTo>
                      <a:cubicBezTo>
                        <a:pt x="29981" y="10216"/>
                        <a:pt x="26421" y="6490"/>
                        <a:pt x="22015" y="6490"/>
                      </a:cubicBezTo>
                      <a:cubicBezTo>
                        <a:pt x="19598" y="6502"/>
                        <a:pt x="17324" y="7633"/>
                        <a:pt x="15848" y="9538"/>
                      </a:cubicBezTo>
                      <a:cubicBezTo>
                        <a:pt x="15908" y="9133"/>
                        <a:pt x="15931" y="8728"/>
                        <a:pt x="15931" y="8323"/>
                      </a:cubicBezTo>
                      <a:cubicBezTo>
                        <a:pt x="15931" y="3727"/>
                        <a:pt x="12371" y="1"/>
                        <a:pt x="7966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3486"/>
                    </a:gs>
                    <a:gs pos="100000">
                      <a:srgbClr val="FFD3E5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869;p2">
                  <a:extLst>
                    <a:ext uri="{FF2B5EF4-FFF2-40B4-BE49-F238E27FC236}">
                      <a16:creationId xmlns:a16="http://schemas.microsoft.com/office/drawing/2014/main" id="{0384A9DC-7E67-8BDB-E9E4-F68E1340B73F}"/>
                    </a:ext>
                  </a:extLst>
                </p:cNvPr>
                <p:cNvSpPr/>
                <p:nvPr/>
              </p:nvSpPr>
              <p:spPr>
                <a:xfrm>
                  <a:off x="2698550" y="1504175"/>
                  <a:ext cx="1233900" cy="243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6" h="97255" extrusionOk="0">
                      <a:moveTo>
                        <a:pt x="39551" y="34532"/>
                      </a:moveTo>
                      <a:cubicBezTo>
                        <a:pt x="42735" y="34532"/>
                        <a:pt x="45419" y="36696"/>
                        <a:pt x="46434" y="39744"/>
                      </a:cubicBezTo>
                      <a:cubicBezTo>
                        <a:pt x="47566" y="43185"/>
                        <a:pt x="46006" y="46935"/>
                        <a:pt x="42994" y="48769"/>
                      </a:cubicBezTo>
                      <a:cubicBezTo>
                        <a:pt x="42177" y="48554"/>
                        <a:pt x="41372" y="48451"/>
                        <a:pt x="40588" y="48451"/>
                      </a:cubicBezTo>
                      <a:cubicBezTo>
                        <a:pt x="36685" y="48451"/>
                        <a:pt x="33319" y="50992"/>
                        <a:pt x="31802" y="54829"/>
                      </a:cubicBezTo>
                      <a:cubicBezTo>
                        <a:pt x="31572" y="55404"/>
                        <a:pt x="32041" y="55780"/>
                        <a:pt x="32530" y="55780"/>
                      </a:cubicBezTo>
                      <a:cubicBezTo>
                        <a:pt x="32850" y="55780"/>
                        <a:pt x="33179" y="55618"/>
                        <a:pt x="33326" y="55246"/>
                      </a:cubicBezTo>
                      <a:cubicBezTo>
                        <a:pt x="34579" y="52078"/>
                        <a:pt x="37379" y="50044"/>
                        <a:pt x="40580" y="50044"/>
                      </a:cubicBezTo>
                      <a:cubicBezTo>
                        <a:pt x="41301" y="50044"/>
                        <a:pt x="42042" y="50147"/>
                        <a:pt x="42791" y="50364"/>
                      </a:cubicBezTo>
                      <a:cubicBezTo>
                        <a:pt x="49355" y="54108"/>
                        <a:pt x="47036" y="64717"/>
                        <a:pt x="39491" y="64717"/>
                      </a:cubicBezTo>
                      <a:cubicBezTo>
                        <a:pt x="39262" y="64717"/>
                        <a:pt x="39029" y="64707"/>
                        <a:pt x="38791" y="64687"/>
                      </a:cubicBezTo>
                      <a:cubicBezTo>
                        <a:pt x="38695" y="64687"/>
                        <a:pt x="38600" y="64687"/>
                        <a:pt x="38517" y="64723"/>
                      </a:cubicBezTo>
                      <a:cubicBezTo>
                        <a:pt x="38457" y="64711"/>
                        <a:pt x="38410" y="64699"/>
                        <a:pt x="38350" y="64687"/>
                      </a:cubicBezTo>
                      <a:cubicBezTo>
                        <a:pt x="36421" y="64521"/>
                        <a:pt x="34088" y="63794"/>
                        <a:pt x="32206" y="62901"/>
                      </a:cubicBezTo>
                      <a:cubicBezTo>
                        <a:pt x="28182" y="60985"/>
                        <a:pt x="25646" y="57484"/>
                        <a:pt x="25575" y="52960"/>
                      </a:cubicBezTo>
                      <a:cubicBezTo>
                        <a:pt x="25575" y="52829"/>
                        <a:pt x="25551" y="52710"/>
                        <a:pt x="25491" y="52603"/>
                      </a:cubicBezTo>
                      <a:cubicBezTo>
                        <a:pt x="25849" y="49793"/>
                        <a:pt x="25670" y="46959"/>
                        <a:pt x="24658" y="44494"/>
                      </a:cubicBezTo>
                      <a:cubicBezTo>
                        <a:pt x="25692" y="41929"/>
                        <a:pt x="27950" y="40271"/>
                        <a:pt x="30601" y="40271"/>
                      </a:cubicBezTo>
                      <a:cubicBezTo>
                        <a:pt x="31001" y="40271"/>
                        <a:pt x="31410" y="40309"/>
                        <a:pt x="31825" y="40387"/>
                      </a:cubicBezTo>
                      <a:cubicBezTo>
                        <a:pt x="31730" y="42268"/>
                        <a:pt x="32254" y="44244"/>
                        <a:pt x="33016" y="46018"/>
                      </a:cubicBezTo>
                      <a:cubicBezTo>
                        <a:pt x="33144" y="46315"/>
                        <a:pt x="33366" y="46437"/>
                        <a:pt x="33598" y="46437"/>
                      </a:cubicBezTo>
                      <a:cubicBezTo>
                        <a:pt x="34102" y="46437"/>
                        <a:pt x="34654" y="45857"/>
                        <a:pt x="34385" y="45221"/>
                      </a:cubicBezTo>
                      <a:cubicBezTo>
                        <a:pt x="33135" y="42292"/>
                        <a:pt x="32766" y="38970"/>
                        <a:pt x="35171" y="36553"/>
                      </a:cubicBezTo>
                      <a:cubicBezTo>
                        <a:pt x="36112" y="35624"/>
                        <a:pt x="37290" y="34958"/>
                        <a:pt x="38564" y="34600"/>
                      </a:cubicBezTo>
                      <a:cubicBezTo>
                        <a:pt x="38898" y="34554"/>
                        <a:pt x="39227" y="34532"/>
                        <a:pt x="39551" y="34532"/>
                      </a:cubicBezTo>
                      <a:close/>
                      <a:moveTo>
                        <a:pt x="8811" y="1584"/>
                      </a:moveTo>
                      <a:cubicBezTo>
                        <a:pt x="13514" y="1715"/>
                        <a:pt x="16347" y="5942"/>
                        <a:pt x="15883" y="10383"/>
                      </a:cubicBezTo>
                      <a:cubicBezTo>
                        <a:pt x="15823" y="11455"/>
                        <a:pt x="15300" y="12836"/>
                        <a:pt x="14692" y="13860"/>
                      </a:cubicBezTo>
                      <a:cubicBezTo>
                        <a:pt x="13002" y="16729"/>
                        <a:pt x="9739" y="17705"/>
                        <a:pt x="6584" y="17753"/>
                      </a:cubicBezTo>
                      <a:cubicBezTo>
                        <a:pt x="5568" y="17765"/>
                        <a:pt x="5560" y="19337"/>
                        <a:pt x="6562" y="19337"/>
                      </a:cubicBezTo>
                      <a:cubicBezTo>
                        <a:pt x="6569" y="19337"/>
                        <a:pt x="6577" y="19337"/>
                        <a:pt x="6584" y="19337"/>
                      </a:cubicBezTo>
                      <a:cubicBezTo>
                        <a:pt x="11799" y="19265"/>
                        <a:pt x="16907" y="16241"/>
                        <a:pt x="17431" y="10716"/>
                      </a:cubicBezTo>
                      <a:cubicBezTo>
                        <a:pt x="18902" y="9063"/>
                        <a:pt x="20855" y="8163"/>
                        <a:pt x="22866" y="8163"/>
                      </a:cubicBezTo>
                      <a:cubicBezTo>
                        <a:pt x="24143" y="8163"/>
                        <a:pt x="25443" y="8525"/>
                        <a:pt x="26658" y="9288"/>
                      </a:cubicBezTo>
                      <a:cubicBezTo>
                        <a:pt x="30004" y="11383"/>
                        <a:pt x="30718" y="15943"/>
                        <a:pt x="29099" y="19313"/>
                      </a:cubicBezTo>
                      <a:cubicBezTo>
                        <a:pt x="26980" y="20503"/>
                        <a:pt x="25420" y="22480"/>
                        <a:pt x="24753" y="24813"/>
                      </a:cubicBezTo>
                      <a:cubicBezTo>
                        <a:pt x="22503" y="24516"/>
                        <a:pt x="20229" y="23182"/>
                        <a:pt x="19598" y="20872"/>
                      </a:cubicBezTo>
                      <a:cubicBezTo>
                        <a:pt x="19494" y="20479"/>
                        <a:pt x="19189" y="20308"/>
                        <a:pt x="18877" y="20308"/>
                      </a:cubicBezTo>
                      <a:cubicBezTo>
                        <a:pt x="18406" y="20308"/>
                        <a:pt x="17916" y="20699"/>
                        <a:pt x="18074" y="21301"/>
                      </a:cubicBezTo>
                      <a:cubicBezTo>
                        <a:pt x="18848" y="24206"/>
                        <a:pt x="21574" y="25921"/>
                        <a:pt x="24432" y="26361"/>
                      </a:cubicBezTo>
                      <a:cubicBezTo>
                        <a:pt x="24205" y="28147"/>
                        <a:pt x="24444" y="29969"/>
                        <a:pt x="25098" y="31660"/>
                      </a:cubicBezTo>
                      <a:cubicBezTo>
                        <a:pt x="25244" y="32031"/>
                        <a:pt x="25572" y="32193"/>
                        <a:pt x="25893" y="32193"/>
                      </a:cubicBezTo>
                      <a:cubicBezTo>
                        <a:pt x="26384" y="32193"/>
                        <a:pt x="26858" y="31814"/>
                        <a:pt x="26634" y="31231"/>
                      </a:cubicBezTo>
                      <a:cubicBezTo>
                        <a:pt x="25063" y="27207"/>
                        <a:pt x="26146" y="22694"/>
                        <a:pt x="30111" y="20551"/>
                      </a:cubicBezTo>
                      <a:cubicBezTo>
                        <a:pt x="31185" y="19992"/>
                        <a:pt x="32304" y="19728"/>
                        <a:pt x="33397" y="19728"/>
                      </a:cubicBezTo>
                      <a:cubicBezTo>
                        <a:pt x="35796" y="19728"/>
                        <a:pt x="38071" y="20998"/>
                        <a:pt x="39469" y="23206"/>
                      </a:cubicBezTo>
                      <a:cubicBezTo>
                        <a:pt x="41505" y="26421"/>
                        <a:pt x="40636" y="30636"/>
                        <a:pt x="37945" y="33136"/>
                      </a:cubicBezTo>
                      <a:cubicBezTo>
                        <a:pt x="36326" y="33624"/>
                        <a:pt x="34873" y="34541"/>
                        <a:pt x="33719" y="35767"/>
                      </a:cubicBezTo>
                      <a:cubicBezTo>
                        <a:pt x="32921" y="36624"/>
                        <a:pt x="32349" y="37672"/>
                        <a:pt x="32064" y="38803"/>
                      </a:cubicBezTo>
                      <a:cubicBezTo>
                        <a:pt x="31575" y="38716"/>
                        <a:pt x="31094" y="38674"/>
                        <a:pt x="30622" y="38674"/>
                      </a:cubicBezTo>
                      <a:cubicBezTo>
                        <a:pt x="27738" y="38674"/>
                        <a:pt x="25228" y="40249"/>
                        <a:pt x="23765" y="42756"/>
                      </a:cubicBezTo>
                      <a:cubicBezTo>
                        <a:pt x="22991" y="41530"/>
                        <a:pt x="21967" y="40482"/>
                        <a:pt x="20753" y="39684"/>
                      </a:cubicBezTo>
                      <a:cubicBezTo>
                        <a:pt x="20612" y="39589"/>
                        <a:pt x="20472" y="39548"/>
                        <a:pt x="20341" y="39548"/>
                      </a:cubicBezTo>
                      <a:cubicBezTo>
                        <a:pt x="19687" y="39548"/>
                        <a:pt x="19251" y="40577"/>
                        <a:pt x="19955" y="41054"/>
                      </a:cubicBezTo>
                      <a:cubicBezTo>
                        <a:pt x="21074" y="41816"/>
                        <a:pt x="22217" y="43399"/>
                        <a:pt x="22943" y="44852"/>
                      </a:cubicBezTo>
                      <a:cubicBezTo>
                        <a:pt x="22967" y="44959"/>
                        <a:pt x="23027" y="45066"/>
                        <a:pt x="23098" y="45149"/>
                      </a:cubicBezTo>
                      <a:cubicBezTo>
                        <a:pt x="23122" y="45197"/>
                        <a:pt x="23146" y="45245"/>
                        <a:pt x="23158" y="45292"/>
                      </a:cubicBezTo>
                      <a:cubicBezTo>
                        <a:pt x="24229" y="47638"/>
                        <a:pt x="24396" y="50197"/>
                        <a:pt x="24039" y="52710"/>
                      </a:cubicBezTo>
                      <a:cubicBezTo>
                        <a:pt x="24015" y="52781"/>
                        <a:pt x="24003" y="52853"/>
                        <a:pt x="24003" y="52924"/>
                      </a:cubicBezTo>
                      <a:cubicBezTo>
                        <a:pt x="23610" y="55484"/>
                        <a:pt x="22681" y="57996"/>
                        <a:pt x="21622" y="60234"/>
                      </a:cubicBezTo>
                      <a:cubicBezTo>
                        <a:pt x="21319" y="60864"/>
                        <a:pt x="21870" y="61443"/>
                        <a:pt x="22388" y="61443"/>
                      </a:cubicBezTo>
                      <a:cubicBezTo>
                        <a:pt x="22624" y="61443"/>
                        <a:pt x="22853" y="61323"/>
                        <a:pt x="22991" y="61032"/>
                      </a:cubicBezTo>
                      <a:cubicBezTo>
                        <a:pt x="23646" y="59639"/>
                        <a:pt x="24194" y="58198"/>
                        <a:pt x="24634" y="56722"/>
                      </a:cubicBezTo>
                      <a:cubicBezTo>
                        <a:pt x="26503" y="62330"/>
                        <a:pt x="32302" y="65723"/>
                        <a:pt x="38350" y="66271"/>
                      </a:cubicBezTo>
                      <a:lnTo>
                        <a:pt x="38445" y="66271"/>
                      </a:lnTo>
                      <a:cubicBezTo>
                        <a:pt x="40815" y="68855"/>
                        <a:pt x="41231" y="72688"/>
                        <a:pt x="39469" y="75724"/>
                      </a:cubicBezTo>
                      <a:cubicBezTo>
                        <a:pt x="38191" y="77974"/>
                        <a:pt x="35843" y="79193"/>
                        <a:pt x="33428" y="79193"/>
                      </a:cubicBezTo>
                      <a:cubicBezTo>
                        <a:pt x="32379" y="79193"/>
                        <a:pt x="31317" y="78963"/>
                        <a:pt x="30325" y="78487"/>
                      </a:cubicBezTo>
                      <a:cubicBezTo>
                        <a:pt x="29325" y="77629"/>
                        <a:pt x="28563" y="76486"/>
                        <a:pt x="28004" y="75320"/>
                      </a:cubicBezTo>
                      <a:cubicBezTo>
                        <a:pt x="26420" y="72045"/>
                        <a:pt x="27670" y="68605"/>
                        <a:pt x="29718" y="65890"/>
                      </a:cubicBezTo>
                      <a:cubicBezTo>
                        <a:pt x="30146" y="65310"/>
                        <a:pt x="29591" y="64743"/>
                        <a:pt x="29010" y="64743"/>
                      </a:cubicBezTo>
                      <a:cubicBezTo>
                        <a:pt x="28767" y="64743"/>
                        <a:pt x="28519" y="64842"/>
                        <a:pt x="28337" y="65080"/>
                      </a:cubicBezTo>
                      <a:cubicBezTo>
                        <a:pt x="27444" y="66259"/>
                        <a:pt x="26742" y="67581"/>
                        <a:pt x="26253" y="68986"/>
                      </a:cubicBezTo>
                      <a:cubicBezTo>
                        <a:pt x="24368" y="67399"/>
                        <a:pt x="22047" y="66480"/>
                        <a:pt x="19721" y="66480"/>
                      </a:cubicBezTo>
                      <a:cubicBezTo>
                        <a:pt x="17962" y="66480"/>
                        <a:pt x="16200" y="67005"/>
                        <a:pt x="14621" y="68164"/>
                      </a:cubicBezTo>
                      <a:cubicBezTo>
                        <a:pt x="13951" y="68657"/>
                        <a:pt x="14374" y="69680"/>
                        <a:pt x="15012" y="69680"/>
                      </a:cubicBezTo>
                      <a:cubicBezTo>
                        <a:pt x="15145" y="69680"/>
                        <a:pt x="15287" y="69636"/>
                        <a:pt x="15431" y="69533"/>
                      </a:cubicBezTo>
                      <a:cubicBezTo>
                        <a:pt x="16793" y="68537"/>
                        <a:pt x="18288" y="68083"/>
                        <a:pt x="19775" y="68083"/>
                      </a:cubicBezTo>
                      <a:cubicBezTo>
                        <a:pt x="21966" y="68083"/>
                        <a:pt x="24139" y="69067"/>
                        <a:pt x="25849" y="70748"/>
                      </a:cubicBezTo>
                      <a:cubicBezTo>
                        <a:pt x="25610" y="72295"/>
                        <a:pt x="25777" y="73891"/>
                        <a:pt x="26325" y="75367"/>
                      </a:cubicBezTo>
                      <a:cubicBezTo>
                        <a:pt x="26908" y="76939"/>
                        <a:pt x="27944" y="78522"/>
                        <a:pt x="29242" y="79630"/>
                      </a:cubicBezTo>
                      <a:cubicBezTo>
                        <a:pt x="30730" y="82880"/>
                        <a:pt x="29873" y="86726"/>
                        <a:pt x="27158" y="89048"/>
                      </a:cubicBezTo>
                      <a:cubicBezTo>
                        <a:pt x="25938" y="90100"/>
                        <a:pt x="24494" y="90570"/>
                        <a:pt x="23048" y="90570"/>
                      </a:cubicBezTo>
                      <a:cubicBezTo>
                        <a:pt x="20910" y="90570"/>
                        <a:pt x="18765" y="89542"/>
                        <a:pt x="17324" y="87845"/>
                      </a:cubicBezTo>
                      <a:cubicBezTo>
                        <a:pt x="17217" y="87726"/>
                        <a:pt x="17086" y="87643"/>
                        <a:pt x="16931" y="87607"/>
                      </a:cubicBezTo>
                      <a:cubicBezTo>
                        <a:pt x="15812" y="83761"/>
                        <a:pt x="16419" y="79392"/>
                        <a:pt x="20098" y="77141"/>
                      </a:cubicBezTo>
                      <a:cubicBezTo>
                        <a:pt x="20829" y="76691"/>
                        <a:pt x="20381" y="75650"/>
                        <a:pt x="19702" y="75650"/>
                      </a:cubicBezTo>
                      <a:cubicBezTo>
                        <a:pt x="19574" y="75650"/>
                        <a:pt x="19438" y="75687"/>
                        <a:pt x="19300" y="75772"/>
                      </a:cubicBezTo>
                      <a:cubicBezTo>
                        <a:pt x="14609" y="78641"/>
                        <a:pt x="13907" y="84535"/>
                        <a:pt x="15847" y="89333"/>
                      </a:cubicBezTo>
                      <a:cubicBezTo>
                        <a:pt x="15276" y="92655"/>
                        <a:pt x="12752" y="95358"/>
                        <a:pt x="9239" y="95655"/>
                      </a:cubicBezTo>
                      <a:cubicBezTo>
                        <a:pt x="9062" y="95670"/>
                        <a:pt x="8886" y="95677"/>
                        <a:pt x="8711" y="95677"/>
                      </a:cubicBezTo>
                      <a:cubicBezTo>
                        <a:pt x="5054" y="95677"/>
                        <a:pt x="2169" y="92524"/>
                        <a:pt x="1715" y="89012"/>
                      </a:cubicBezTo>
                      <a:cubicBezTo>
                        <a:pt x="1703" y="88928"/>
                        <a:pt x="1691" y="88857"/>
                        <a:pt x="1667" y="88786"/>
                      </a:cubicBezTo>
                      <a:lnTo>
                        <a:pt x="1667" y="83166"/>
                      </a:lnTo>
                      <a:cubicBezTo>
                        <a:pt x="1810" y="82999"/>
                        <a:pt x="2060" y="82725"/>
                        <a:pt x="2131" y="82642"/>
                      </a:cubicBezTo>
                      <a:cubicBezTo>
                        <a:pt x="2667" y="82082"/>
                        <a:pt x="3250" y="81570"/>
                        <a:pt x="3893" y="81130"/>
                      </a:cubicBezTo>
                      <a:cubicBezTo>
                        <a:pt x="5246" y="80163"/>
                        <a:pt x="6759" y="79630"/>
                        <a:pt x="8332" y="79630"/>
                      </a:cubicBezTo>
                      <a:cubicBezTo>
                        <a:pt x="8988" y="79630"/>
                        <a:pt x="9654" y="79723"/>
                        <a:pt x="10323" y="79915"/>
                      </a:cubicBezTo>
                      <a:cubicBezTo>
                        <a:pt x="10407" y="79940"/>
                        <a:pt x="10487" y="79951"/>
                        <a:pt x="10562" y="79951"/>
                      </a:cubicBezTo>
                      <a:cubicBezTo>
                        <a:pt x="11372" y="79951"/>
                        <a:pt x="11645" y="78653"/>
                        <a:pt x="10751" y="78391"/>
                      </a:cubicBezTo>
                      <a:cubicBezTo>
                        <a:pt x="9985" y="78166"/>
                        <a:pt x="9202" y="78054"/>
                        <a:pt x="8414" y="78054"/>
                      </a:cubicBezTo>
                      <a:cubicBezTo>
                        <a:pt x="8039" y="78054"/>
                        <a:pt x="7663" y="78080"/>
                        <a:pt x="7287" y="78130"/>
                      </a:cubicBezTo>
                      <a:cubicBezTo>
                        <a:pt x="8180" y="76213"/>
                        <a:pt x="9823" y="74629"/>
                        <a:pt x="11847" y="74046"/>
                      </a:cubicBezTo>
                      <a:cubicBezTo>
                        <a:pt x="12752" y="73795"/>
                        <a:pt x="12479" y="72486"/>
                        <a:pt x="11668" y="72486"/>
                      </a:cubicBezTo>
                      <a:cubicBezTo>
                        <a:pt x="11593" y="72486"/>
                        <a:pt x="11514" y="72498"/>
                        <a:pt x="11430" y="72522"/>
                      </a:cubicBezTo>
                      <a:cubicBezTo>
                        <a:pt x="8561" y="73331"/>
                        <a:pt x="6322" y="75760"/>
                        <a:pt x="5417" y="78582"/>
                      </a:cubicBezTo>
                      <a:cubicBezTo>
                        <a:pt x="4024" y="79082"/>
                        <a:pt x="2739" y="79856"/>
                        <a:pt x="1655" y="80856"/>
                      </a:cubicBezTo>
                      <a:lnTo>
                        <a:pt x="1655" y="56472"/>
                      </a:lnTo>
                      <a:cubicBezTo>
                        <a:pt x="3728" y="57392"/>
                        <a:pt x="5990" y="57834"/>
                        <a:pt x="8254" y="57834"/>
                      </a:cubicBezTo>
                      <a:cubicBezTo>
                        <a:pt x="10945" y="57834"/>
                        <a:pt x="13640" y="57209"/>
                        <a:pt x="16026" y="56020"/>
                      </a:cubicBezTo>
                      <a:cubicBezTo>
                        <a:pt x="16805" y="55630"/>
                        <a:pt x="16321" y="54560"/>
                        <a:pt x="15586" y="54560"/>
                      </a:cubicBezTo>
                      <a:cubicBezTo>
                        <a:pt x="15468" y="54560"/>
                        <a:pt x="15343" y="54588"/>
                        <a:pt x="15216" y="54650"/>
                      </a:cubicBezTo>
                      <a:cubicBezTo>
                        <a:pt x="13549" y="55484"/>
                        <a:pt x="11740" y="55996"/>
                        <a:pt x="9882" y="56174"/>
                      </a:cubicBezTo>
                      <a:cubicBezTo>
                        <a:pt x="10966" y="54019"/>
                        <a:pt x="10501" y="51221"/>
                        <a:pt x="9561" y="49090"/>
                      </a:cubicBezTo>
                      <a:cubicBezTo>
                        <a:pt x="9433" y="48794"/>
                        <a:pt x="9210" y="48671"/>
                        <a:pt x="8977" y="48671"/>
                      </a:cubicBezTo>
                      <a:cubicBezTo>
                        <a:pt x="8470" y="48671"/>
                        <a:pt x="7914" y="49252"/>
                        <a:pt x="8192" y="49888"/>
                      </a:cubicBezTo>
                      <a:cubicBezTo>
                        <a:pt x="9037" y="51817"/>
                        <a:pt x="9442" y="54543"/>
                        <a:pt x="7918" y="56258"/>
                      </a:cubicBezTo>
                      <a:cubicBezTo>
                        <a:pt x="5739" y="56222"/>
                        <a:pt x="3596" y="55686"/>
                        <a:pt x="1655" y="54710"/>
                      </a:cubicBezTo>
                      <a:lnTo>
                        <a:pt x="1655" y="36422"/>
                      </a:lnTo>
                      <a:cubicBezTo>
                        <a:pt x="2937" y="35629"/>
                        <a:pt x="4340" y="35290"/>
                        <a:pt x="5760" y="35290"/>
                      </a:cubicBezTo>
                      <a:cubicBezTo>
                        <a:pt x="8561" y="35290"/>
                        <a:pt x="11428" y="36609"/>
                        <a:pt x="13561" y="38363"/>
                      </a:cubicBezTo>
                      <a:cubicBezTo>
                        <a:pt x="13727" y="38498"/>
                        <a:pt x="13907" y="38555"/>
                        <a:pt x="14082" y="38555"/>
                      </a:cubicBezTo>
                      <a:cubicBezTo>
                        <a:pt x="14738" y="38555"/>
                        <a:pt x="15310" y="37749"/>
                        <a:pt x="14680" y="37232"/>
                      </a:cubicBezTo>
                      <a:cubicBezTo>
                        <a:pt x="13359" y="36160"/>
                        <a:pt x="11883" y="35279"/>
                        <a:pt x="10299" y="34648"/>
                      </a:cubicBezTo>
                      <a:cubicBezTo>
                        <a:pt x="11394" y="33231"/>
                        <a:pt x="11502" y="31219"/>
                        <a:pt x="10966" y="29516"/>
                      </a:cubicBezTo>
                      <a:cubicBezTo>
                        <a:pt x="10847" y="29128"/>
                        <a:pt x="10533" y="28960"/>
                        <a:pt x="10217" y="28960"/>
                      </a:cubicBezTo>
                      <a:cubicBezTo>
                        <a:pt x="9738" y="28960"/>
                        <a:pt x="9255" y="29345"/>
                        <a:pt x="9442" y="29933"/>
                      </a:cubicBezTo>
                      <a:cubicBezTo>
                        <a:pt x="9787" y="31052"/>
                        <a:pt x="9882" y="32183"/>
                        <a:pt x="9311" y="33243"/>
                      </a:cubicBezTo>
                      <a:cubicBezTo>
                        <a:pt x="9120" y="33553"/>
                        <a:pt x="8894" y="33850"/>
                        <a:pt x="8620" y="34100"/>
                      </a:cubicBezTo>
                      <a:cubicBezTo>
                        <a:pt x="7651" y="33847"/>
                        <a:pt x="6661" y="33705"/>
                        <a:pt x="5677" y="33705"/>
                      </a:cubicBezTo>
                      <a:cubicBezTo>
                        <a:pt x="4302" y="33705"/>
                        <a:pt x="2938" y="33981"/>
                        <a:pt x="1655" y="34612"/>
                      </a:cubicBezTo>
                      <a:lnTo>
                        <a:pt x="1655" y="10407"/>
                      </a:lnTo>
                      <a:cubicBezTo>
                        <a:pt x="1655" y="6490"/>
                        <a:pt x="3179" y="2787"/>
                        <a:pt x="7370" y="1739"/>
                      </a:cubicBezTo>
                      <a:cubicBezTo>
                        <a:pt x="7846" y="1632"/>
                        <a:pt x="8334" y="1584"/>
                        <a:pt x="8811" y="1584"/>
                      </a:cubicBezTo>
                      <a:close/>
                      <a:moveTo>
                        <a:pt x="8811" y="1"/>
                      </a:moveTo>
                      <a:cubicBezTo>
                        <a:pt x="3667" y="144"/>
                        <a:pt x="72" y="4442"/>
                        <a:pt x="72" y="9442"/>
                      </a:cubicBezTo>
                      <a:lnTo>
                        <a:pt x="72" y="82678"/>
                      </a:lnTo>
                      <a:cubicBezTo>
                        <a:pt x="0" y="82809"/>
                        <a:pt x="0" y="82975"/>
                        <a:pt x="72" y="83118"/>
                      </a:cubicBezTo>
                      <a:lnTo>
                        <a:pt x="72" y="89000"/>
                      </a:lnTo>
                      <a:cubicBezTo>
                        <a:pt x="60" y="89131"/>
                        <a:pt x="107" y="89262"/>
                        <a:pt x="167" y="89381"/>
                      </a:cubicBezTo>
                      <a:cubicBezTo>
                        <a:pt x="903" y="93811"/>
                        <a:pt x="4360" y="97254"/>
                        <a:pt x="8981" y="97254"/>
                      </a:cubicBezTo>
                      <a:cubicBezTo>
                        <a:pt x="9067" y="97254"/>
                        <a:pt x="9153" y="97253"/>
                        <a:pt x="9239" y="97251"/>
                      </a:cubicBezTo>
                      <a:cubicBezTo>
                        <a:pt x="13371" y="97132"/>
                        <a:pt x="16419" y="93870"/>
                        <a:pt x="17300" y="90071"/>
                      </a:cubicBezTo>
                      <a:cubicBezTo>
                        <a:pt x="18903" y="91417"/>
                        <a:pt x="20871" y="92125"/>
                        <a:pt x="22864" y="92125"/>
                      </a:cubicBezTo>
                      <a:cubicBezTo>
                        <a:pt x="24558" y="92125"/>
                        <a:pt x="26269" y="91614"/>
                        <a:pt x="27789" y="90548"/>
                      </a:cubicBezTo>
                      <a:cubicBezTo>
                        <a:pt x="31052" y="88262"/>
                        <a:pt x="32123" y="84142"/>
                        <a:pt x="31159" y="80451"/>
                      </a:cubicBezTo>
                      <a:lnTo>
                        <a:pt x="31159" y="80451"/>
                      </a:lnTo>
                      <a:cubicBezTo>
                        <a:pt x="31922" y="80651"/>
                        <a:pt x="32699" y="80751"/>
                        <a:pt x="33470" y="80751"/>
                      </a:cubicBezTo>
                      <a:cubicBezTo>
                        <a:pt x="36140" y="80751"/>
                        <a:pt x="38732" y="79556"/>
                        <a:pt x="40386" y="77201"/>
                      </a:cubicBezTo>
                      <a:cubicBezTo>
                        <a:pt x="42696" y="73927"/>
                        <a:pt x="42720" y="69557"/>
                        <a:pt x="40446" y="66259"/>
                      </a:cubicBezTo>
                      <a:cubicBezTo>
                        <a:pt x="43815" y="65902"/>
                        <a:pt x="46565" y="63580"/>
                        <a:pt x="47827" y="60330"/>
                      </a:cubicBezTo>
                      <a:cubicBezTo>
                        <a:pt x="49316" y="56472"/>
                        <a:pt x="47780" y="52043"/>
                        <a:pt x="44565" y="49638"/>
                      </a:cubicBezTo>
                      <a:cubicBezTo>
                        <a:pt x="47839" y="47197"/>
                        <a:pt x="49137" y="42887"/>
                        <a:pt x="47816" y="38934"/>
                      </a:cubicBezTo>
                      <a:cubicBezTo>
                        <a:pt x="46684" y="35505"/>
                        <a:pt x="43613" y="33314"/>
                        <a:pt x="40196" y="33029"/>
                      </a:cubicBezTo>
                      <a:cubicBezTo>
                        <a:pt x="42601" y="29814"/>
                        <a:pt x="42767" y="25456"/>
                        <a:pt x="40612" y="22075"/>
                      </a:cubicBezTo>
                      <a:cubicBezTo>
                        <a:pt x="38996" y="19520"/>
                        <a:pt x="36262" y="18183"/>
                        <a:pt x="33453" y="18183"/>
                      </a:cubicBezTo>
                      <a:cubicBezTo>
                        <a:pt x="32663" y="18183"/>
                        <a:pt x="31866" y="18289"/>
                        <a:pt x="31087" y="18503"/>
                      </a:cubicBezTo>
                      <a:cubicBezTo>
                        <a:pt x="32183" y="14800"/>
                        <a:pt x="31111" y="10764"/>
                        <a:pt x="27944" y="8276"/>
                      </a:cubicBezTo>
                      <a:cubicBezTo>
                        <a:pt x="26448" y="7106"/>
                        <a:pt x="24699" y="6560"/>
                        <a:pt x="22954" y="6560"/>
                      </a:cubicBezTo>
                      <a:cubicBezTo>
                        <a:pt x="21005" y="6560"/>
                        <a:pt x="19061" y="7240"/>
                        <a:pt x="17478" y="8490"/>
                      </a:cubicBezTo>
                      <a:cubicBezTo>
                        <a:pt x="17097" y="3942"/>
                        <a:pt x="13645" y="132"/>
                        <a:pt x="8811" y="1"/>
                      </a:cubicBezTo>
                      <a:close/>
                    </a:path>
                  </a:pathLst>
                </a:custGeom>
                <a:solidFill>
                  <a:srgbClr val="FF348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5870;p2">
                  <a:extLst>
                    <a:ext uri="{FF2B5EF4-FFF2-40B4-BE49-F238E27FC236}">
                      <a16:creationId xmlns:a16="http://schemas.microsoft.com/office/drawing/2014/main" id="{4EADF576-E9CF-D315-C9A0-42701B5584FC}"/>
                    </a:ext>
                  </a:extLst>
                </p:cNvPr>
                <p:cNvSpPr/>
                <p:nvPr/>
              </p:nvSpPr>
              <p:spPr>
                <a:xfrm>
                  <a:off x="1603175" y="1543775"/>
                  <a:ext cx="993000" cy="235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20" h="94075" extrusionOk="0">
                      <a:moveTo>
                        <a:pt x="32564" y="0"/>
                      </a:moveTo>
                      <a:cubicBezTo>
                        <a:pt x="27861" y="131"/>
                        <a:pt x="25027" y="4358"/>
                        <a:pt x="25491" y="8799"/>
                      </a:cubicBezTo>
                      <a:cubicBezTo>
                        <a:pt x="25551" y="9847"/>
                        <a:pt x="26051" y="11276"/>
                        <a:pt x="26682" y="12276"/>
                      </a:cubicBezTo>
                      <a:cubicBezTo>
                        <a:pt x="28468" y="15121"/>
                        <a:pt x="31552" y="16121"/>
                        <a:pt x="34778" y="16169"/>
                      </a:cubicBezTo>
                      <a:cubicBezTo>
                        <a:pt x="35798" y="16181"/>
                        <a:pt x="35802" y="17753"/>
                        <a:pt x="34790" y="17753"/>
                      </a:cubicBezTo>
                      <a:cubicBezTo>
                        <a:pt x="34786" y="17753"/>
                        <a:pt x="34782" y="17753"/>
                        <a:pt x="34778" y="17753"/>
                      </a:cubicBezTo>
                      <a:cubicBezTo>
                        <a:pt x="29575" y="17681"/>
                        <a:pt x="24456" y="14657"/>
                        <a:pt x="23932" y="9121"/>
                      </a:cubicBezTo>
                      <a:cubicBezTo>
                        <a:pt x="22486" y="7506"/>
                        <a:pt x="20403" y="6533"/>
                        <a:pt x="18329" y="6533"/>
                      </a:cubicBezTo>
                      <a:cubicBezTo>
                        <a:pt x="16885" y="6533"/>
                        <a:pt x="15445" y="7005"/>
                        <a:pt x="14228" y="8061"/>
                      </a:cubicBezTo>
                      <a:cubicBezTo>
                        <a:pt x="11394" y="10502"/>
                        <a:pt x="10656" y="14371"/>
                        <a:pt x="12275" y="17729"/>
                      </a:cubicBezTo>
                      <a:cubicBezTo>
                        <a:pt x="14383" y="18919"/>
                        <a:pt x="15943" y="20896"/>
                        <a:pt x="16621" y="23241"/>
                      </a:cubicBezTo>
                      <a:cubicBezTo>
                        <a:pt x="18871" y="22932"/>
                        <a:pt x="21146" y="21598"/>
                        <a:pt x="21765" y="19288"/>
                      </a:cubicBezTo>
                      <a:cubicBezTo>
                        <a:pt x="21869" y="18895"/>
                        <a:pt x="22175" y="18724"/>
                        <a:pt x="22489" y="18724"/>
                      </a:cubicBezTo>
                      <a:cubicBezTo>
                        <a:pt x="22964" y="18724"/>
                        <a:pt x="23458" y="19115"/>
                        <a:pt x="23301" y="19717"/>
                      </a:cubicBezTo>
                      <a:cubicBezTo>
                        <a:pt x="22515" y="22622"/>
                        <a:pt x="19800" y="24337"/>
                        <a:pt x="16943" y="24777"/>
                      </a:cubicBezTo>
                      <a:cubicBezTo>
                        <a:pt x="17157" y="26563"/>
                        <a:pt x="16931" y="28385"/>
                        <a:pt x="16264" y="30076"/>
                      </a:cubicBezTo>
                      <a:cubicBezTo>
                        <a:pt x="16118" y="30447"/>
                        <a:pt x="15792" y="30609"/>
                        <a:pt x="15474" y="30609"/>
                      </a:cubicBezTo>
                      <a:cubicBezTo>
                        <a:pt x="14986" y="30609"/>
                        <a:pt x="14517" y="30230"/>
                        <a:pt x="14740" y="29647"/>
                      </a:cubicBezTo>
                      <a:cubicBezTo>
                        <a:pt x="16300" y="25623"/>
                        <a:pt x="15228" y="21110"/>
                        <a:pt x="11263" y="18967"/>
                      </a:cubicBezTo>
                      <a:cubicBezTo>
                        <a:pt x="10209" y="18421"/>
                        <a:pt x="9066" y="18156"/>
                        <a:pt x="7938" y="18156"/>
                      </a:cubicBezTo>
                      <a:cubicBezTo>
                        <a:pt x="5525" y="18156"/>
                        <a:pt x="3179" y="19367"/>
                        <a:pt x="1905" y="21622"/>
                      </a:cubicBezTo>
                      <a:cubicBezTo>
                        <a:pt x="12" y="24872"/>
                        <a:pt x="643" y="29016"/>
                        <a:pt x="3429" y="31552"/>
                      </a:cubicBezTo>
                      <a:cubicBezTo>
                        <a:pt x="5060" y="32028"/>
                        <a:pt x="6739" y="33064"/>
                        <a:pt x="7811" y="34374"/>
                      </a:cubicBezTo>
                      <a:cubicBezTo>
                        <a:pt x="8489" y="35207"/>
                        <a:pt x="8989" y="36183"/>
                        <a:pt x="9275" y="37231"/>
                      </a:cubicBezTo>
                      <a:cubicBezTo>
                        <a:pt x="9779" y="37138"/>
                        <a:pt x="10276" y="37093"/>
                        <a:pt x="10762" y="37093"/>
                      </a:cubicBezTo>
                      <a:cubicBezTo>
                        <a:pt x="13639" y="37093"/>
                        <a:pt x="16143" y="38667"/>
                        <a:pt x="17609" y="41172"/>
                      </a:cubicBezTo>
                      <a:cubicBezTo>
                        <a:pt x="18383" y="39946"/>
                        <a:pt x="19407" y="38898"/>
                        <a:pt x="20610" y="38100"/>
                      </a:cubicBezTo>
                      <a:cubicBezTo>
                        <a:pt x="20753" y="38005"/>
                        <a:pt x="20894" y="37964"/>
                        <a:pt x="21026" y="37964"/>
                      </a:cubicBezTo>
                      <a:cubicBezTo>
                        <a:pt x="21684" y="37964"/>
                        <a:pt x="22114" y="38993"/>
                        <a:pt x="21419" y="39470"/>
                      </a:cubicBezTo>
                      <a:cubicBezTo>
                        <a:pt x="20312" y="40220"/>
                        <a:pt x="19133" y="41791"/>
                        <a:pt x="18431" y="43232"/>
                      </a:cubicBezTo>
                      <a:cubicBezTo>
                        <a:pt x="18407" y="43363"/>
                        <a:pt x="18360" y="43482"/>
                        <a:pt x="18276" y="43577"/>
                      </a:cubicBezTo>
                      <a:cubicBezTo>
                        <a:pt x="18252" y="43613"/>
                        <a:pt x="18229" y="43661"/>
                        <a:pt x="18217" y="43708"/>
                      </a:cubicBezTo>
                      <a:cubicBezTo>
                        <a:pt x="16133" y="48590"/>
                        <a:pt x="17562" y="54067"/>
                        <a:pt x="19753" y="58650"/>
                      </a:cubicBezTo>
                      <a:cubicBezTo>
                        <a:pt x="20055" y="59280"/>
                        <a:pt x="19504" y="59859"/>
                        <a:pt x="18986" y="59859"/>
                      </a:cubicBezTo>
                      <a:cubicBezTo>
                        <a:pt x="18750" y="59859"/>
                        <a:pt x="18521" y="59739"/>
                        <a:pt x="18383" y="59448"/>
                      </a:cubicBezTo>
                      <a:cubicBezTo>
                        <a:pt x="17728" y="58055"/>
                        <a:pt x="17181" y="56614"/>
                        <a:pt x="16740" y="55138"/>
                      </a:cubicBezTo>
                      <a:cubicBezTo>
                        <a:pt x="14871" y="60746"/>
                        <a:pt x="9073" y="64139"/>
                        <a:pt x="3024" y="64687"/>
                      </a:cubicBezTo>
                      <a:lnTo>
                        <a:pt x="2941" y="64687"/>
                      </a:lnTo>
                      <a:cubicBezTo>
                        <a:pt x="536" y="67330"/>
                        <a:pt x="0" y="71462"/>
                        <a:pt x="2131" y="74486"/>
                      </a:cubicBezTo>
                      <a:cubicBezTo>
                        <a:pt x="3538" y="76490"/>
                        <a:pt x="5687" y="77612"/>
                        <a:pt x="7952" y="77612"/>
                      </a:cubicBezTo>
                      <a:cubicBezTo>
                        <a:pt x="8984" y="77612"/>
                        <a:pt x="10040" y="77379"/>
                        <a:pt x="11061" y="76891"/>
                      </a:cubicBezTo>
                      <a:cubicBezTo>
                        <a:pt x="12049" y="76022"/>
                        <a:pt x="12835" y="74938"/>
                        <a:pt x="13371" y="73724"/>
                      </a:cubicBezTo>
                      <a:cubicBezTo>
                        <a:pt x="14859" y="70390"/>
                        <a:pt x="13764" y="67092"/>
                        <a:pt x="11656" y="64294"/>
                      </a:cubicBezTo>
                      <a:cubicBezTo>
                        <a:pt x="11229" y="63716"/>
                        <a:pt x="11780" y="63156"/>
                        <a:pt x="12355" y="63156"/>
                      </a:cubicBezTo>
                      <a:cubicBezTo>
                        <a:pt x="12598" y="63156"/>
                        <a:pt x="12845" y="63256"/>
                        <a:pt x="13026" y="63496"/>
                      </a:cubicBezTo>
                      <a:cubicBezTo>
                        <a:pt x="13930" y="64675"/>
                        <a:pt x="14633" y="65985"/>
                        <a:pt x="15121" y="67390"/>
                      </a:cubicBezTo>
                      <a:cubicBezTo>
                        <a:pt x="17014" y="65809"/>
                        <a:pt x="19335" y="64893"/>
                        <a:pt x="21661" y="64893"/>
                      </a:cubicBezTo>
                      <a:cubicBezTo>
                        <a:pt x="23417" y="64893"/>
                        <a:pt x="25176" y="65415"/>
                        <a:pt x="26753" y="66568"/>
                      </a:cubicBezTo>
                      <a:cubicBezTo>
                        <a:pt x="27432" y="67060"/>
                        <a:pt x="27006" y="68088"/>
                        <a:pt x="26373" y="68088"/>
                      </a:cubicBezTo>
                      <a:cubicBezTo>
                        <a:pt x="26240" y="68088"/>
                        <a:pt x="26098" y="68043"/>
                        <a:pt x="25956" y="67937"/>
                      </a:cubicBezTo>
                      <a:cubicBezTo>
                        <a:pt x="24592" y="66940"/>
                        <a:pt x="23100" y="66486"/>
                        <a:pt x="21616" y="66486"/>
                      </a:cubicBezTo>
                      <a:cubicBezTo>
                        <a:pt x="19433" y="66486"/>
                        <a:pt x="17270" y="67467"/>
                        <a:pt x="15562" y="69140"/>
                      </a:cubicBezTo>
                      <a:cubicBezTo>
                        <a:pt x="15823" y="70700"/>
                        <a:pt x="15657" y="72307"/>
                        <a:pt x="15061" y="73771"/>
                      </a:cubicBezTo>
                      <a:cubicBezTo>
                        <a:pt x="14419" y="75355"/>
                        <a:pt x="13466" y="76915"/>
                        <a:pt x="12144" y="78046"/>
                      </a:cubicBezTo>
                      <a:cubicBezTo>
                        <a:pt x="10656" y="81368"/>
                        <a:pt x="11478" y="85785"/>
                        <a:pt x="14716" y="87821"/>
                      </a:cubicBezTo>
                      <a:cubicBezTo>
                        <a:pt x="15933" y="88586"/>
                        <a:pt x="17235" y="88951"/>
                        <a:pt x="18514" y="88951"/>
                      </a:cubicBezTo>
                      <a:cubicBezTo>
                        <a:pt x="20576" y="88951"/>
                        <a:pt x="22578" y="88003"/>
                        <a:pt x="24063" y="86261"/>
                      </a:cubicBezTo>
                      <a:cubicBezTo>
                        <a:pt x="24158" y="86130"/>
                        <a:pt x="24301" y="86047"/>
                        <a:pt x="24456" y="86023"/>
                      </a:cubicBezTo>
                      <a:cubicBezTo>
                        <a:pt x="25563" y="82177"/>
                        <a:pt x="24967" y="77808"/>
                        <a:pt x="21288" y="75557"/>
                      </a:cubicBezTo>
                      <a:cubicBezTo>
                        <a:pt x="20547" y="75107"/>
                        <a:pt x="20994" y="74066"/>
                        <a:pt x="21679" y="74066"/>
                      </a:cubicBezTo>
                      <a:cubicBezTo>
                        <a:pt x="21809" y="74066"/>
                        <a:pt x="21946" y="74103"/>
                        <a:pt x="22086" y="74188"/>
                      </a:cubicBezTo>
                      <a:cubicBezTo>
                        <a:pt x="26777" y="77046"/>
                        <a:pt x="27480" y="82951"/>
                        <a:pt x="25527" y="87749"/>
                      </a:cubicBezTo>
                      <a:cubicBezTo>
                        <a:pt x="26110" y="90988"/>
                        <a:pt x="28647" y="93964"/>
                        <a:pt x="32135" y="94071"/>
                      </a:cubicBezTo>
                      <a:cubicBezTo>
                        <a:pt x="32205" y="94073"/>
                        <a:pt x="32275" y="94074"/>
                        <a:pt x="32345" y="94074"/>
                      </a:cubicBezTo>
                      <a:cubicBezTo>
                        <a:pt x="36174" y="94074"/>
                        <a:pt x="39181" y="91204"/>
                        <a:pt x="39672" y="87416"/>
                      </a:cubicBezTo>
                      <a:cubicBezTo>
                        <a:pt x="39684" y="87344"/>
                        <a:pt x="39696" y="87261"/>
                        <a:pt x="39719" y="87190"/>
                      </a:cubicBezTo>
                      <a:lnTo>
                        <a:pt x="39719" y="81582"/>
                      </a:lnTo>
                      <a:cubicBezTo>
                        <a:pt x="39565" y="81415"/>
                        <a:pt x="39326" y="81141"/>
                        <a:pt x="39255" y="81058"/>
                      </a:cubicBezTo>
                      <a:cubicBezTo>
                        <a:pt x="38719" y="80498"/>
                        <a:pt x="38124" y="79986"/>
                        <a:pt x="37493" y="79546"/>
                      </a:cubicBezTo>
                      <a:cubicBezTo>
                        <a:pt x="36086" y="78605"/>
                        <a:pt x="34600" y="78044"/>
                        <a:pt x="33019" y="78044"/>
                      </a:cubicBezTo>
                      <a:cubicBezTo>
                        <a:pt x="32379" y="78044"/>
                        <a:pt x="31724" y="78136"/>
                        <a:pt x="31052" y="78331"/>
                      </a:cubicBezTo>
                      <a:cubicBezTo>
                        <a:pt x="30969" y="78356"/>
                        <a:pt x="30890" y="78367"/>
                        <a:pt x="30815" y="78367"/>
                      </a:cubicBezTo>
                      <a:cubicBezTo>
                        <a:pt x="30014" y="78367"/>
                        <a:pt x="29742" y="77069"/>
                        <a:pt x="30635" y="76807"/>
                      </a:cubicBezTo>
                      <a:cubicBezTo>
                        <a:pt x="31393" y="76582"/>
                        <a:pt x="32179" y="76470"/>
                        <a:pt x="32966" y="76470"/>
                      </a:cubicBezTo>
                      <a:cubicBezTo>
                        <a:pt x="33340" y="76470"/>
                        <a:pt x="33715" y="76496"/>
                        <a:pt x="34088" y="76546"/>
                      </a:cubicBezTo>
                      <a:cubicBezTo>
                        <a:pt x="33195" y="74629"/>
                        <a:pt x="31564" y="73045"/>
                        <a:pt x="29528" y="72462"/>
                      </a:cubicBezTo>
                      <a:cubicBezTo>
                        <a:pt x="28634" y="72211"/>
                        <a:pt x="28908" y="70902"/>
                        <a:pt x="29718" y="70902"/>
                      </a:cubicBezTo>
                      <a:cubicBezTo>
                        <a:pt x="29793" y="70902"/>
                        <a:pt x="29873" y="70914"/>
                        <a:pt x="29956" y="70938"/>
                      </a:cubicBezTo>
                      <a:cubicBezTo>
                        <a:pt x="32814" y="71747"/>
                        <a:pt x="35064" y="74176"/>
                        <a:pt x="35969" y="76998"/>
                      </a:cubicBezTo>
                      <a:cubicBezTo>
                        <a:pt x="37350" y="77498"/>
                        <a:pt x="38624" y="78272"/>
                        <a:pt x="39719" y="79272"/>
                      </a:cubicBezTo>
                      <a:lnTo>
                        <a:pt x="39719" y="54888"/>
                      </a:lnTo>
                      <a:cubicBezTo>
                        <a:pt x="37646" y="55808"/>
                        <a:pt x="35385" y="56250"/>
                        <a:pt x="33120" y="56250"/>
                      </a:cubicBezTo>
                      <a:cubicBezTo>
                        <a:pt x="30429" y="56250"/>
                        <a:pt x="27734" y="55625"/>
                        <a:pt x="25348" y="54436"/>
                      </a:cubicBezTo>
                      <a:cubicBezTo>
                        <a:pt x="24559" y="54046"/>
                        <a:pt x="25050" y="52976"/>
                        <a:pt x="25780" y="52976"/>
                      </a:cubicBezTo>
                      <a:cubicBezTo>
                        <a:pt x="25897" y="52976"/>
                        <a:pt x="26021" y="53004"/>
                        <a:pt x="26146" y="53066"/>
                      </a:cubicBezTo>
                      <a:cubicBezTo>
                        <a:pt x="27825" y="53900"/>
                        <a:pt x="29635" y="54412"/>
                        <a:pt x="31492" y="54590"/>
                      </a:cubicBezTo>
                      <a:cubicBezTo>
                        <a:pt x="30397" y="52435"/>
                        <a:pt x="30861" y="49649"/>
                        <a:pt x="31802" y="47506"/>
                      </a:cubicBezTo>
                      <a:cubicBezTo>
                        <a:pt x="31933" y="47210"/>
                        <a:pt x="32157" y="47087"/>
                        <a:pt x="32391" y="47087"/>
                      </a:cubicBezTo>
                      <a:cubicBezTo>
                        <a:pt x="32899" y="47087"/>
                        <a:pt x="33448" y="47668"/>
                        <a:pt x="33171" y="48304"/>
                      </a:cubicBezTo>
                      <a:cubicBezTo>
                        <a:pt x="32326" y="50233"/>
                        <a:pt x="31921" y="52959"/>
                        <a:pt x="33457" y="54674"/>
                      </a:cubicBezTo>
                      <a:cubicBezTo>
                        <a:pt x="35635" y="54638"/>
                        <a:pt x="37767" y="54102"/>
                        <a:pt x="39719" y="53126"/>
                      </a:cubicBezTo>
                      <a:lnTo>
                        <a:pt x="39719" y="34838"/>
                      </a:lnTo>
                      <a:cubicBezTo>
                        <a:pt x="38434" y="34045"/>
                        <a:pt x="37029" y="33706"/>
                        <a:pt x="35609" y="33706"/>
                      </a:cubicBezTo>
                      <a:cubicBezTo>
                        <a:pt x="32808" y="33706"/>
                        <a:pt x="29946" y="35025"/>
                        <a:pt x="27813" y="36779"/>
                      </a:cubicBezTo>
                      <a:cubicBezTo>
                        <a:pt x="27648" y="36914"/>
                        <a:pt x="27467" y="36971"/>
                        <a:pt x="27292" y="36971"/>
                      </a:cubicBezTo>
                      <a:cubicBezTo>
                        <a:pt x="26636" y="36971"/>
                        <a:pt x="26061" y="36165"/>
                        <a:pt x="26682" y="35648"/>
                      </a:cubicBezTo>
                      <a:cubicBezTo>
                        <a:pt x="28004" y="34576"/>
                        <a:pt x="29492" y="33695"/>
                        <a:pt x="31075" y="33064"/>
                      </a:cubicBezTo>
                      <a:cubicBezTo>
                        <a:pt x="29980" y="31647"/>
                        <a:pt x="29861" y="29635"/>
                        <a:pt x="30397" y="27932"/>
                      </a:cubicBezTo>
                      <a:cubicBezTo>
                        <a:pt x="30515" y="27544"/>
                        <a:pt x="30829" y="27376"/>
                        <a:pt x="31146" y="27376"/>
                      </a:cubicBezTo>
                      <a:cubicBezTo>
                        <a:pt x="31626" y="27376"/>
                        <a:pt x="32112" y="27761"/>
                        <a:pt x="31933" y="28349"/>
                      </a:cubicBezTo>
                      <a:cubicBezTo>
                        <a:pt x="31575" y="29504"/>
                        <a:pt x="31456" y="30754"/>
                        <a:pt x="32147" y="31814"/>
                      </a:cubicBezTo>
                      <a:cubicBezTo>
                        <a:pt x="32326" y="32064"/>
                        <a:pt x="32528" y="32302"/>
                        <a:pt x="32742" y="32516"/>
                      </a:cubicBezTo>
                      <a:cubicBezTo>
                        <a:pt x="33716" y="32263"/>
                        <a:pt x="34707" y="32121"/>
                        <a:pt x="35691" y="32121"/>
                      </a:cubicBezTo>
                      <a:cubicBezTo>
                        <a:pt x="37064" y="32121"/>
                        <a:pt x="38424" y="32397"/>
                        <a:pt x="39707" y="33028"/>
                      </a:cubicBezTo>
                      <a:lnTo>
                        <a:pt x="39707" y="8585"/>
                      </a:lnTo>
                      <a:lnTo>
                        <a:pt x="39707" y="7573"/>
                      </a:lnTo>
                      <a:cubicBezTo>
                        <a:pt x="39612" y="3548"/>
                        <a:pt x="36707" y="108"/>
                        <a:pt x="3256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3486"/>
                    </a:gs>
                    <a:gs pos="100000">
                      <a:srgbClr val="FFD3E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5871;p2">
                  <a:extLst>
                    <a:ext uri="{FF2B5EF4-FFF2-40B4-BE49-F238E27FC236}">
                      <a16:creationId xmlns:a16="http://schemas.microsoft.com/office/drawing/2014/main" id="{5960B964-379B-3E08-88DB-3E113B168FC7}"/>
                    </a:ext>
                  </a:extLst>
                </p:cNvPr>
                <p:cNvSpPr/>
                <p:nvPr/>
              </p:nvSpPr>
              <p:spPr>
                <a:xfrm>
                  <a:off x="1403350" y="2367800"/>
                  <a:ext cx="617450" cy="7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8" h="30179" extrusionOk="0">
                      <a:moveTo>
                        <a:pt x="9843" y="0"/>
                      </a:moveTo>
                      <a:cubicBezTo>
                        <a:pt x="6712" y="0"/>
                        <a:pt x="3799" y="2120"/>
                        <a:pt x="2945" y="5211"/>
                      </a:cubicBezTo>
                      <a:cubicBezTo>
                        <a:pt x="1969" y="8723"/>
                        <a:pt x="3254" y="12354"/>
                        <a:pt x="6374" y="14236"/>
                      </a:cubicBezTo>
                      <a:cubicBezTo>
                        <a:pt x="7194" y="14018"/>
                        <a:pt x="8003" y="13914"/>
                        <a:pt x="8790" y="13914"/>
                      </a:cubicBezTo>
                      <a:cubicBezTo>
                        <a:pt x="12691" y="13914"/>
                        <a:pt x="16060" y="16460"/>
                        <a:pt x="17566" y="20284"/>
                      </a:cubicBezTo>
                      <a:cubicBezTo>
                        <a:pt x="17797" y="20862"/>
                        <a:pt x="17322" y="21243"/>
                        <a:pt x="16831" y="21243"/>
                      </a:cubicBezTo>
                      <a:cubicBezTo>
                        <a:pt x="16513" y="21243"/>
                        <a:pt x="16187" y="21083"/>
                        <a:pt x="16042" y="20713"/>
                      </a:cubicBezTo>
                      <a:cubicBezTo>
                        <a:pt x="14789" y="17537"/>
                        <a:pt x="11992" y="15510"/>
                        <a:pt x="8794" y="15510"/>
                      </a:cubicBezTo>
                      <a:cubicBezTo>
                        <a:pt x="8071" y="15510"/>
                        <a:pt x="7327" y="15614"/>
                        <a:pt x="6576" y="15831"/>
                      </a:cubicBezTo>
                      <a:cubicBezTo>
                        <a:pt x="1" y="19564"/>
                        <a:pt x="2320" y="30172"/>
                        <a:pt x="9876" y="30172"/>
                      </a:cubicBezTo>
                      <a:cubicBezTo>
                        <a:pt x="10105" y="30172"/>
                        <a:pt x="10338" y="30162"/>
                        <a:pt x="10577" y="30142"/>
                      </a:cubicBezTo>
                      <a:cubicBezTo>
                        <a:pt x="10672" y="30142"/>
                        <a:pt x="10755" y="30142"/>
                        <a:pt x="10851" y="30178"/>
                      </a:cubicBezTo>
                      <a:cubicBezTo>
                        <a:pt x="10898" y="30166"/>
                        <a:pt x="10958" y="30154"/>
                        <a:pt x="11017" y="30142"/>
                      </a:cubicBezTo>
                      <a:cubicBezTo>
                        <a:pt x="12922" y="29976"/>
                        <a:pt x="15304" y="29273"/>
                        <a:pt x="17149" y="28356"/>
                      </a:cubicBezTo>
                      <a:cubicBezTo>
                        <a:pt x="21173" y="26368"/>
                        <a:pt x="23721" y="22987"/>
                        <a:pt x="23781" y="18415"/>
                      </a:cubicBezTo>
                      <a:cubicBezTo>
                        <a:pt x="23781" y="18284"/>
                        <a:pt x="23816" y="18165"/>
                        <a:pt x="23864" y="18058"/>
                      </a:cubicBezTo>
                      <a:cubicBezTo>
                        <a:pt x="23519" y="15248"/>
                        <a:pt x="23686" y="12414"/>
                        <a:pt x="24698" y="9949"/>
                      </a:cubicBezTo>
                      <a:cubicBezTo>
                        <a:pt x="23663" y="7384"/>
                        <a:pt x="21406" y="5726"/>
                        <a:pt x="18746" y="5726"/>
                      </a:cubicBezTo>
                      <a:cubicBezTo>
                        <a:pt x="18345" y="5726"/>
                        <a:pt x="17935" y="5764"/>
                        <a:pt x="17518" y="5842"/>
                      </a:cubicBezTo>
                      <a:cubicBezTo>
                        <a:pt x="17625" y="7711"/>
                        <a:pt x="17137" y="9640"/>
                        <a:pt x="16351" y="11473"/>
                      </a:cubicBezTo>
                      <a:cubicBezTo>
                        <a:pt x="16228" y="11770"/>
                        <a:pt x="16007" y="11892"/>
                        <a:pt x="15775" y="11892"/>
                      </a:cubicBezTo>
                      <a:cubicBezTo>
                        <a:pt x="15271" y="11892"/>
                        <a:pt x="14713" y="11312"/>
                        <a:pt x="14982" y="10676"/>
                      </a:cubicBezTo>
                      <a:cubicBezTo>
                        <a:pt x="16244" y="7735"/>
                        <a:pt x="16637" y="4187"/>
                        <a:pt x="14030" y="1853"/>
                      </a:cubicBezTo>
                      <a:cubicBezTo>
                        <a:pt x="13101" y="1020"/>
                        <a:pt x="12005" y="401"/>
                        <a:pt x="10803" y="67"/>
                      </a:cubicBezTo>
                      <a:cubicBezTo>
                        <a:pt x="10482" y="22"/>
                        <a:pt x="10161" y="0"/>
                        <a:pt x="984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3486"/>
                    </a:gs>
                    <a:gs pos="100000">
                      <a:srgbClr val="FFD3E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5872;p2">
                  <a:extLst>
                    <a:ext uri="{FF2B5EF4-FFF2-40B4-BE49-F238E27FC236}">
                      <a16:creationId xmlns:a16="http://schemas.microsoft.com/office/drawing/2014/main" id="{D3AF047B-980A-362C-BCDC-485037CBA6E0}"/>
                    </a:ext>
                  </a:extLst>
                </p:cNvPr>
                <p:cNvSpPr/>
                <p:nvPr/>
              </p:nvSpPr>
              <p:spPr>
                <a:xfrm>
                  <a:off x="1403350" y="1504175"/>
                  <a:ext cx="1261875" cy="24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5" h="97279" extrusionOk="0">
                      <a:moveTo>
                        <a:pt x="9827" y="34543"/>
                      </a:moveTo>
                      <a:cubicBezTo>
                        <a:pt x="10151" y="34543"/>
                        <a:pt x="10477" y="34565"/>
                        <a:pt x="10803" y="34612"/>
                      </a:cubicBezTo>
                      <a:cubicBezTo>
                        <a:pt x="12005" y="34946"/>
                        <a:pt x="13101" y="35553"/>
                        <a:pt x="14030" y="36398"/>
                      </a:cubicBezTo>
                      <a:cubicBezTo>
                        <a:pt x="16637" y="38720"/>
                        <a:pt x="16244" y="42268"/>
                        <a:pt x="14982" y="45221"/>
                      </a:cubicBezTo>
                      <a:cubicBezTo>
                        <a:pt x="14713" y="45857"/>
                        <a:pt x="15271" y="46437"/>
                        <a:pt x="15775" y="46437"/>
                      </a:cubicBezTo>
                      <a:cubicBezTo>
                        <a:pt x="16007" y="46437"/>
                        <a:pt x="16228" y="46315"/>
                        <a:pt x="16351" y="46018"/>
                      </a:cubicBezTo>
                      <a:cubicBezTo>
                        <a:pt x="17137" y="44173"/>
                        <a:pt x="17625" y="42244"/>
                        <a:pt x="17518" y="40387"/>
                      </a:cubicBezTo>
                      <a:cubicBezTo>
                        <a:pt x="17941" y="40306"/>
                        <a:pt x="18358" y="40267"/>
                        <a:pt x="18765" y="40267"/>
                      </a:cubicBezTo>
                      <a:cubicBezTo>
                        <a:pt x="21416" y="40267"/>
                        <a:pt x="23665" y="41924"/>
                        <a:pt x="24698" y="44494"/>
                      </a:cubicBezTo>
                      <a:cubicBezTo>
                        <a:pt x="23686" y="46959"/>
                        <a:pt x="23507" y="49793"/>
                        <a:pt x="23864" y="52591"/>
                      </a:cubicBezTo>
                      <a:cubicBezTo>
                        <a:pt x="23816" y="52710"/>
                        <a:pt x="23781" y="52829"/>
                        <a:pt x="23781" y="52948"/>
                      </a:cubicBezTo>
                      <a:cubicBezTo>
                        <a:pt x="23721" y="57532"/>
                        <a:pt x="21173" y="60913"/>
                        <a:pt x="17149" y="62901"/>
                      </a:cubicBezTo>
                      <a:cubicBezTo>
                        <a:pt x="15304" y="63818"/>
                        <a:pt x="12922" y="64509"/>
                        <a:pt x="11017" y="64687"/>
                      </a:cubicBezTo>
                      <a:cubicBezTo>
                        <a:pt x="10958" y="64687"/>
                        <a:pt x="10898" y="64699"/>
                        <a:pt x="10851" y="64723"/>
                      </a:cubicBezTo>
                      <a:cubicBezTo>
                        <a:pt x="10779" y="64696"/>
                        <a:pt x="10714" y="64683"/>
                        <a:pt x="10646" y="64683"/>
                      </a:cubicBezTo>
                      <a:cubicBezTo>
                        <a:pt x="10624" y="64683"/>
                        <a:pt x="10601" y="64684"/>
                        <a:pt x="10577" y="64687"/>
                      </a:cubicBezTo>
                      <a:cubicBezTo>
                        <a:pt x="10338" y="64707"/>
                        <a:pt x="10105" y="64717"/>
                        <a:pt x="9876" y="64717"/>
                      </a:cubicBezTo>
                      <a:cubicBezTo>
                        <a:pt x="2320" y="64717"/>
                        <a:pt x="1" y="54108"/>
                        <a:pt x="6576" y="50364"/>
                      </a:cubicBezTo>
                      <a:cubicBezTo>
                        <a:pt x="7322" y="50150"/>
                        <a:pt x="8061" y="50049"/>
                        <a:pt x="8779" y="50049"/>
                      </a:cubicBezTo>
                      <a:cubicBezTo>
                        <a:pt x="11983" y="50049"/>
                        <a:pt x="14787" y="52075"/>
                        <a:pt x="16042" y="55246"/>
                      </a:cubicBezTo>
                      <a:cubicBezTo>
                        <a:pt x="16188" y="55618"/>
                        <a:pt x="16517" y="55780"/>
                        <a:pt x="16838" y="55780"/>
                      </a:cubicBezTo>
                      <a:cubicBezTo>
                        <a:pt x="17327" y="55780"/>
                        <a:pt x="17796" y="55404"/>
                        <a:pt x="17566" y="54829"/>
                      </a:cubicBezTo>
                      <a:cubicBezTo>
                        <a:pt x="16060" y="51005"/>
                        <a:pt x="12691" y="48459"/>
                        <a:pt x="8790" y="48459"/>
                      </a:cubicBezTo>
                      <a:cubicBezTo>
                        <a:pt x="8003" y="48459"/>
                        <a:pt x="7194" y="48563"/>
                        <a:pt x="6374" y="48781"/>
                      </a:cubicBezTo>
                      <a:cubicBezTo>
                        <a:pt x="3254" y="46888"/>
                        <a:pt x="1969" y="43256"/>
                        <a:pt x="2945" y="39756"/>
                      </a:cubicBezTo>
                      <a:cubicBezTo>
                        <a:pt x="3797" y="36670"/>
                        <a:pt x="6703" y="34543"/>
                        <a:pt x="9827" y="34543"/>
                      </a:cubicBezTo>
                      <a:close/>
                      <a:moveTo>
                        <a:pt x="40557" y="1584"/>
                      </a:moveTo>
                      <a:cubicBezTo>
                        <a:pt x="44700" y="1703"/>
                        <a:pt x="47605" y="5132"/>
                        <a:pt x="47712" y="9169"/>
                      </a:cubicBezTo>
                      <a:cubicBezTo>
                        <a:pt x="47712" y="9490"/>
                        <a:pt x="47712" y="9835"/>
                        <a:pt x="47712" y="10169"/>
                      </a:cubicBezTo>
                      <a:lnTo>
                        <a:pt x="47712" y="34612"/>
                      </a:lnTo>
                      <a:cubicBezTo>
                        <a:pt x="46430" y="33978"/>
                        <a:pt x="45063" y="33703"/>
                        <a:pt x="43684" y="33703"/>
                      </a:cubicBezTo>
                      <a:cubicBezTo>
                        <a:pt x="42706" y="33703"/>
                        <a:pt x="41722" y="33841"/>
                        <a:pt x="40759" y="34088"/>
                      </a:cubicBezTo>
                      <a:cubicBezTo>
                        <a:pt x="40533" y="33874"/>
                        <a:pt x="40330" y="33648"/>
                        <a:pt x="40164" y="33398"/>
                      </a:cubicBezTo>
                      <a:cubicBezTo>
                        <a:pt x="39473" y="32338"/>
                        <a:pt x="39580" y="31088"/>
                        <a:pt x="39938" y="29933"/>
                      </a:cubicBezTo>
                      <a:cubicBezTo>
                        <a:pt x="40117" y="29343"/>
                        <a:pt x="39632" y="28957"/>
                        <a:pt x="39154" y="28957"/>
                      </a:cubicBezTo>
                      <a:cubicBezTo>
                        <a:pt x="38841" y="28957"/>
                        <a:pt x="38531" y="29123"/>
                        <a:pt x="38414" y="29504"/>
                      </a:cubicBezTo>
                      <a:cubicBezTo>
                        <a:pt x="37878" y="31231"/>
                        <a:pt x="37985" y="33231"/>
                        <a:pt x="39080" y="34648"/>
                      </a:cubicBezTo>
                      <a:cubicBezTo>
                        <a:pt x="37497" y="35279"/>
                        <a:pt x="36020" y="36148"/>
                        <a:pt x="34699" y="37232"/>
                      </a:cubicBezTo>
                      <a:cubicBezTo>
                        <a:pt x="34069" y="37749"/>
                        <a:pt x="34642" y="38555"/>
                        <a:pt x="35297" y="38555"/>
                      </a:cubicBezTo>
                      <a:cubicBezTo>
                        <a:pt x="35472" y="38555"/>
                        <a:pt x="35653" y="38498"/>
                        <a:pt x="35818" y="38363"/>
                      </a:cubicBezTo>
                      <a:cubicBezTo>
                        <a:pt x="37951" y="36609"/>
                        <a:pt x="40813" y="35290"/>
                        <a:pt x="43614" y="35290"/>
                      </a:cubicBezTo>
                      <a:cubicBezTo>
                        <a:pt x="45034" y="35290"/>
                        <a:pt x="46438" y="35629"/>
                        <a:pt x="47724" y="36422"/>
                      </a:cubicBezTo>
                      <a:lnTo>
                        <a:pt x="47724" y="54710"/>
                      </a:lnTo>
                      <a:cubicBezTo>
                        <a:pt x="45784" y="55686"/>
                        <a:pt x="43640" y="56222"/>
                        <a:pt x="41462" y="56258"/>
                      </a:cubicBezTo>
                      <a:cubicBezTo>
                        <a:pt x="39938" y="54543"/>
                        <a:pt x="40342" y="51817"/>
                        <a:pt x="41188" y="49888"/>
                      </a:cubicBezTo>
                      <a:cubicBezTo>
                        <a:pt x="41465" y="49252"/>
                        <a:pt x="40910" y="48671"/>
                        <a:pt x="40402" y="48671"/>
                      </a:cubicBezTo>
                      <a:cubicBezTo>
                        <a:pt x="40169" y="48671"/>
                        <a:pt x="39946" y="48794"/>
                        <a:pt x="39818" y="49090"/>
                      </a:cubicBezTo>
                      <a:cubicBezTo>
                        <a:pt x="38878" y="51233"/>
                        <a:pt x="38414" y="54019"/>
                        <a:pt x="39497" y="56174"/>
                      </a:cubicBezTo>
                      <a:cubicBezTo>
                        <a:pt x="37640" y="55996"/>
                        <a:pt x="35830" y="55484"/>
                        <a:pt x="34163" y="54650"/>
                      </a:cubicBezTo>
                      <a:cubicBezTo>
                        <a:pt x="34036" y="54588"/>
                        <a:pt x="33911" y="54560"/>
                        <a:pt x="33793" y="54560"/>
                      </a:cubicBezTo>
                      <a:cubicBezTo>
                        <a:pt x="33058" y="54560"/>
                        <a:pt x="32574" y="55630"/>
                        <a:pt x="33353" y="56020"/>
                      </a:cubicBezTo>
                      <a:cubicBezTo>
                        <a:pt x="35739" y="57209"/>
                        <a:pt x="38434" y="57834"/>
                        <a:pt x="41125" y="57834"/>
                      </a:cubicBezTo>
                      <a:cubicBezTo>
                        <a:pt x="43389" y="57834"/>
                        <a:pt x="45651" y="57392"/>
                        <a:pt x="47724" y="56472"/>
                      </a:cubicBezTo>
                      <a:lnTo>
                        <a:pt x="47724" y="80856"/>
                      </a:lnTo>
                      <a:cubicBezTo>
                        <a:pt x="46641" y="79856"/>
                        <a:pt x="45367" y="79070"/>
                        <a:pt x="43974" y="78570"/>
                      </a:cubicBezTo>
                      <a:cubicBezTo>
                        <a:pt x="43081" y="75748"/>
                        <a:pt x="40819" y="73331"/>
                        <a:pt x="37961" y="72510"/>
                      </a:cubicBezTo>
                      <a:cubicBezTo>
                        <a:pt x="37880" y="72487"/>
                        <a:pt x="37803" y="72477"/>
                        <a:pt x="37730" y="72477"/>
                      </a:cubicBezTo>
                      <a:cubicBezTo>
                        <a:pt x="36914" y="72477"/>
                        <a:pt x="36637" y="73783"/>
                        <a:pt x="37544" y="74046"/>
                      </a:cubicBezTo>
                      <a:cubicBezTo>
                        <a:pt x="39568" y="74617"/>
                        <a:pt x="41212" y="76213"/>
                        <a:pt x="42093" y="78118"/>
                      </a:cubicBezTo>
                      <a:cubicBezTo>
                        <a:pt x="41730" y="78069"/>
                        <a:pt x="41364" y="78045"/>
                        <a:pt x="40999" y="78045"/>
                      </a:cubicBezTo>
                      <a:cubicBezTo>
                        <a:pt x="40203" y="78045"/>
                        <a:pt x="39407" y="78159"/>
                        <a:pt x="38640" y="78380"/>
                      </a:cubicBezTo>
                      <a:cubicBezTo>
                        <a:pt x="37746" y="78641"/>
                        <a:pt x="38020" y="79951"/>
                        <a:pt x="38831" y="79951"/>
                      </a:cubicBezTo>
                      <a:cubicBezTo>
                        <a:pt x="38906" y="79951"/>
                        <a:pt x="38985" y="79940"/>
                        <a:pt x="39068" y="79915"/>
                      </a:cubicBezTo>
                      <a:cubicBezTo>
                        <a:pt x="39742" y="79718"/>
                        <a:pt x="40400" y="79626"/>
                        <a:pt x="41043" y="79626"/>
                      </a:cubicBezTo>
                      <a:cubicBezTo>
                        <a:pt x="42614" y="79626"/>
                        <a:pt x="44095" y="80180"/>
                        <a:pt x="45498" y="81118"/>
                      </a:cubicBezTo>
                      <a:cubicBezTo>
                        <a:pt x="46129" y="81570"/>
                        <a:pt x="46712" y="82070"/>
                        <a:pt x="47248" y="82642"/>
                      </a:cubicBezTo>
                      <a:cubicBezTo>
                        <a:pt x="47319" y="82713"/>
                        <a:pt x="47558" y="82987"/>
                        <a:pt x="47712" y="83166"/>
                      </a:cubicBezTo>
                      <a:cubicBezTo>
                        <a:pt x="47712" y="85035"/>
                        <a:pt x="47665" y="88928"/>
                        <a:pt x="47665" y="89012"/>
                      </a:cubicBezTo>
                      <a:cubicBezTo>
                        <a:pt x="47174" y="92789"/>
                        <a:pt x="44167" y="95658"/>
                        <a:pt x="40338" y="95658"/>
                      </a:cubicBezTo>
                      <a:cubicBezTo>
                        <a:pt x="40268" y="95658"/>
                        <a:pt x="40198" y="95657"/>
                        <a:pt x="40128" y="95655"/>
                      </a:cubicBezTo>
                      <a:cubicBezTo>
                        <a:pt x="36640" y="95560"/>
                        <a:pt x="34103" y="92584"/>
                        <a:pt x="33520" y="89345"/>
                      </a:cubicBezTo>
                      <a:cubicBezTo>
                        <a:pt x="35473" y="84535"/>
                        <a:pt x="34770" y="78641"/>
                        <a:pt x="30079" y="75772"/>
                      </a:cubicBezTo>
                      <a:cubicBezTo>
                        <a:pt x="29939" y="75687"/>
                        <a:pt x="29802" y="75650"/>
                        <a:pt x="29672" y="75650"/>
                      </a:cubicBezTo>
                      <a:cubicBezTo>
                        <a:pt x="28987" y="75650"/>
                        <a:pt x="28538" y="76691"/>
                        <a:pt x="29270" y="77141"/>
                      </a:cubicBezTo>
                      <a:cubicBezTo>
                        <a:pt x="32949" y="79392"/>
                        <a:pt x="33556" y="83761"/>
                        <a:pt x="32449" y="87607"/>
                      </a:cubicBezTo>
                      <a:cubicBezTo>
                        <a:pt x="32294" y="87643"/>
                        <a:pt x="32151" y="87726"/>
                        <a:pt x="32056" y="87845"/>
                      </a:cubicBezTo>
                      <a:cubicBezTo>
                        <a:pt x="30573" y="89592"/>
                        <a:pt x="28570" y="90538"/>
                        <a:pt x="26509" y="90538"/>
                      </a:cubicBezTo>
                      <a:cubicBezTo>
                        <a:pt x="25228" y="90538"/>
                        <a:pt x="23924" y="90172"/>
                        <a:pt x="22709" y="89405"/>
                      </a:cubicBezTo>
                      <a:cubicBezTo>
                        <a:pt x="19471" y="87369"/>
                        <a:pt x="18661" y="82963"/>
                        <a:pt x="20137" y="79630"/>
                      </a:cubicBezTo>
                      <a:cubicBezTo>
                        <a:pt x="21459" y="78511"/>
                        <a:pt x="22412" y="76939"/>
                        <a:pt x="23054" y="75367"/>
                      </a:cubicBezTo>
                      <a:cubicBezTo>
                        <a:pt x="23650" y="73891"/>
                        <a:pt x="23816" y="72284"/>
                        <a:pt x="23555" y="70724"/>
                      </a:cubicBezTo>
                      <a:cubicBezTo>
                        <a:pt x="25255" y="69052"/>
                        <a:pt x="27419" y="68076"/>
                        <a:pt x="29600" y="68076"/>
                      </a:cubicBezTo>
                      <a:cubicBezTo>
                        <a:pt x="31084" y="68076"/>
                        <a:pt x="32577" y="68528"/>
                        <a:pt x="33937" y="69521"/>
                      </a:cubicBezTo>
                      <a:cubicBezTo>
                        <a:pt x="34082" y="69627"/>
                        <a:pt x="34225" y="69672"/>
                        <a:pt x="34359" y="69672"/>
                      </a:cubicBezTo>
                      <a:cubicBezTo>
                        <a:pt x="34995" y="69672"/>
                        <a:pt x="35415" y="68644"/>
                        <a:pt x="34746" y="68152"/>
                      </a:cubicBezTo>
                      <a:cubicBezTo>
                        <a:pt x="33170" y="67001"/>
                        <a:pt x="31413" y="66478"/>
                        <a:pt x="29659" y="66478"/>
                      </a:cubicBezTo>
                      <a:cubicBezTo>
                        <a:pt x="27331" y="66478"/>
                        <a:pt x="25008" y="67397"/>
                        <a:pt x="23114" y="68986"/>
                      </a:cubicBezTo>
                      <a:cubicBezTo>
                        <a:pt x="22626" y="67581"/>
                        <a:pt x="21923" y="66259"/>
                        <a:pt x="21019" y="65080"/>
                      </a:cubicBezTo>
                      <a:cubicBezTo>
                        <a:pt x="20839" y="64841"/>
                        <a:pt x="20594" y="64742"/>
                        <a:pt x="20352" y="64742"/>
                      </a:cubicBezTo>
                      <a:cubicBezTo>
                        <a:pt x="19775" y="64742"/>
                        <a:pt x="19221" y="65307"/>
                        <a:pt x="19649" y="65878"/>
                      </a:cubicBezTo>
                      <a:cubicBezTo>
                        <a:pt x="21757" y="68676"/>
                        <a:pt x="22852" y="71974"/>
                        <a:pt x="21364" y="75308"/>
                      </a:cubicBezTo>
                      <a:cubicBezTo>
                        <a:pt x="20828" y="76522"/>
                        <a:pt x="20042" y="77606"/>
                        <a:pt x="19042" y="78487"/>
                      </a:cubicBezTo>
                      <a:cubicBezTo>
                        <a:pt x="18029" y="78969"/>
                        <a:pt x="16979" y="79200"/>
                        <a:pt x="15953" y="79200"/>
                      </a:cubicBezTo>
                      <a:cubicBezTo>
                        <a:pt x="13686" y="79200"/>
                        <a:pt x="11530" y="78077"/>
                        <a:pt x="10112" y="76070"/>
                      </a:cubicBezTo>
                      <a:cubicBezTo>
                        <a:pt x="7993" y="73057"/>
                        <a:pt x="8529" y="68926"/>
                        <a:pt x="10922" y="66271"/>
                      </a:cubicBezTo>
                      <a:lnTo>
                        <a:pt x="11017" y="66271"/>
                      </a:lnTo>
                      <a:cubicBezTo>
                        <a:pt x="17066" y="65723"/>
                        <a:pt x="22864" y="62330"/>
                        <a:pt x="24733" y="56722"/>
                      </a:cubicBezTo>
                      <a:cubicBezTo>
                        <a:pt x="25162" y="58198"/>
                        <a:pt x="25710" y="59651"/>
                        <a:pt x="26376" y="61044"/>
                      </a:cubicBezTo>
                      <a:cubicBezTo>
                        <a:pt x="26514" y="61331"/>
                        <a:pt x="26742" y="61450"/>
                        <a:pt x="26978" y="61450"/>
                      </a:cubicBezTo>
                      <a:cubicBezTo>
                        <a:pt x="27496" y="61450"/>
                        <a:pt x="28048" y="60873"/>
                        <a:pt x="27746" y="60234"/>
                      </a:cubicBezTo>
                      <a:cubicBezTo>
                        <a:pt x="25555" y="55651"/>
                        <a:pt x="24114" y="50186"/>
                        <a:pt x="26198" y="45292"/>
                      </a:cubicBezTo>
                      <a:cubicBezTo>
                        <a:pt x="26222" y="45256"/>
                        <a:pt x="26245" y="45209"/>
                        <a:pt x="26257" y="45161"/>
                      </a:cubicBezTo>
                      <a:cubicBezTo>
                        <a:pt x="26341" y="45066"/>
                        <a:pt x="26400" y="44947"/>
                        <a:pt x="26424" y="44828"/>
                      </a:cubicBezTo>
                      <a:cubicBezTo>
                        <a:pt x="27126" y="43387"/>
                        <a:pt x="28305" y="41804"/>
                        <a:pt x="29401" y="41065"/>
                      </a:cubicBezTo>
                      <a:cubicBezTo>
                        <a:pt x="30106" y="40589"/>
                        <a:pt x="29676" y="39548"/>
                        <a:pt x="29016" y="39548"/>
                      </a:cubicBezTo>
                      <a:cubicBezTo>
                        <a:pt x="28885" y="39548"/>
                        <a:pt x="28745" y="39590"/>
                        <a:pt x="28603" y="39684"/>
                      </a:cubicBezTo>
                      <a:cubicBezTo>
                        <a:pt x="27400" y="40494"/>
                        <a:pt x="26376" y="41542"/>
                        <a:pt x="25602" y="42756"/>
                      </a:cubicBezTo>
                      <a:cubicBezTo>
                        <a:pt x="24133" y="40247"/>
                        <a:pt x="21624" y="38681"/>
                        <a:pt x="18742" y="38681"/>
                      </a:cubicBezTo>
                      <a:cubicBezTo>
                        <a:pt x="18260" y="38681"/>
                        <a:pt x="17768" y="38725"/>
                        <a:pt x="17268" y="38815"/>
                      </a:cubicBezTo>
                      <a:cubicBezTo>
                        <a:pt x="16994" y="37767"/>
                        <a:pt x="16494" y="36791"/>
                        <a:pt x="15804" y="35958"/>
                      </a:cubicBezTo>
                      <a:cubicBezTo>
                        <a:pt x="14732" y="34648"/>
                        <a:pt x="13065" y="33612"/>
                        <a:pt x="11422" y="33136"/>
                      </a:cubicBezTo>
                      <a:cubicBezTo>
                        <a:pt x="8636" y="30600"/>
                        <a:pt x="8005" y="26468"/>
                        <a:pt x="9898" y="23206"/>
                      </a:cubicBezTo>
                      <a:cubicBezTo>
                        <a:pt x="11170" y="20954"/>
                        <a:pt x="13511" y="19744"/>
                        <a:pt x="15920" y="19744"/>
                      </a:cubicBezTo>
                      <a:cubicBezTo>
                        <a:pt x="17052" y="19744"/>
                        <a:pt x="18198" y="20011"/>
                        <a:pt x="19256" y="20563"/>
                      </a:cubicBezTo>
                      <a:cubicBezTo>
                        <a:pt x="23221" y="22706"/>
                        <a:pt x="24293" y="27207"/>
                        <a:pt x="22733" y="31243"/>
                      </a:cubicBezTo>
                      <a:cubicBezTo>
                        <a:pt x="22510" y="31818"/>
                        <a:pt x="22982" y="32194"/>
                        <a:pt x="23469" y="32194"/>
                      </a:cubicBezTo>
                      <a:cubicBezTo>
                        <a:pt x="23789" y="32194"/>
                        <a:pt x="24116" y="32032"/>
                        <a:pt x="24257" y="31660"/>
                      </a:cubicBezTo>
                      <a:cubicBezTo>
                        <a:pt x="24924" y="29981"/>
                        <a:pt x="25150" y="28159"/>
                        <a:pt x="24936" y="26361"/>
                      </a:cubicBezTo>
                      <a:cubicBezTo>
                        <a:pt x="27793" y="25909"/>
                        <a:pt x="30508" y="24206"/>
                        <a:pt x="31294" y="21301"/>
                      </a:cubicBezTo>
                      <a:cubicBezTo>
                        <a:pt x="31452" y="20704"/>
                        <a:pt x="30955" y="20312"/>
                        <a:pt x="30478" y="20312"/>
                      </a:cubicBezTo>
                      <a:cubicBezTo>
                        <a:pt x="30165" y="20312"/>
                        <a:pt x="29861" y="20481"/>
                        <a:pt x="29758" y="20872"/>
                      </a:cubicBezTo>
                      <a:cubicBezTo>
                        <a:pt x="29139" y="23182"/>
                        <a:pt x="26864" y="24516"/>
                        <a:pt x="24614" y="24825"/>
                      </a:cubicBezTo>
                      <a:cubicBezTo>
                        <a:pt x="23947" y="22492"/>
                        <a:pt x="22376" y="20515"/>
                        <a:pt x="20268" y="19313"/>
                      </a:cubicBezTo>
                      <a:cubicBezTo>
                        <a:pt x="18637" y="15955"/>
                        <a:pt x="19387" y="12086"/>
                        <a:pt x="22221" y="9645"/>
                      </a:cubicBezTo>
                      <a:cubicBezTo>
                        <a:pt x="23441" y="8591"/>
                        <a:pt x="24879" y="8121"/>
                        <a:pt x="26320" y="8121"/>
                      </a:cubicBezTo>
                      <a:cubicBezTo>
                        <a:pt x="28395" y="8121"/>
                        <a:pt x="30477" y="9095"/>
                        <a:pt x="31925" y="10705"/>
                      </a:cubicBezTo>
                      <a:cubicBezTo>
                        <a:pt x="32449" y="16241"/>
                        <a:pt x="37568" y="19265"/>
                        <a:pt x="42771" y="19337"/>
                      </a:cubicBezTo>
                      <a:cubicBezTo>
                        <a:pt x="42779" y="19337"/>
                        <a:pt x="42786" y="19337"/>
                        <a:pt x="42794" y="19337"/>
                      </a:cubicBezTo>
                      <a:cubicBezTo>
                        <a:pt x="43795" y="19337"/>
                        <a:pt x="43788" y="17765"/>
                        <a:pt x="42771" y="17753"/>
                      </a:cubicBezTo>
                      <a:cubicBezTo>
                        <a:pt x="39545" y="17705"/>
                        <a:pt x="36449" y="16705"/>
                        <a:pt x="34675" y="13860"/>
                      </a:cubicBezTo>
                      <a:cubicBezTo>
                        <a:pt x="34044" y="12860"/>
                        <a:pt x="33544" y="11431"/>
                        <a:pt x="33484" y="10383"/>
                      </a:cubicBezTo>
                      <a:cubicBezTo>
                        <a:pt x="33020" y="5942"/>
                        <a:pt x="35854" y="1715"/>
                        <a:pt x="40557" y="1584"/>
                      </a:cubicBezTo>
                      <a:close/>
                      <a:moveTo>
                        <a:pt x="40557" y="1"/>
                      </a:moveTo>
                      <a:cubicBezTo>
                        <a:pt x="35711" y="132"/>
                        <a:pt x="32270" y="3942"/>
                        <a:pt x="31877" y="8478"/>
                      </a:cubicBezTo>
                      <a:cubicBezTo>
                        <a:pt x="30316" y="7233"/>
                        <a:pt x="28423" y="6578"/>
                        <a:pt x="26505" y="6578"/>
                      </a:cubicBezTo>
                      <a:cubicBezTo>
                        <a:pt x="24811" y="6578"/>
                        <a:pt x="23097" y="7090"/>
                        <a:pt x="21578" y="8157"/>
                      </a:cubicBezTo>
                      <a:cubicBezTo>
                        <a:pt x="18232" y="10490"/>
                        <a:pt x="17185" y="14753"/>
                        <a:pt x="18268" y="18491"/>
                      </a:cubicBezTo>
                      <a:cubicBezTo>
                        <a:pt x="17498" y="18276"/>
                        <a:pt x="16723" y="18172"/>
                        <a:pt x="15958" y="18172"/>
                      </a:cubicBezTo>
                      <a:cubicBezTo>
                        <a:pt x="13161" y="18172"/>
                        <a:pt x="10501" y="19567"/>
                        <a:pt x="8743" y="22063"/>
                      </a:cubicBezTo>
                      <a:cubicBezTo>
                        <a:pt x="6421" y="25373"/>
                        <a:pt x="6826" y="29909"/>
                        <a:pt x="9172" y="33017"/>
                      </a:cubicBezTo>
                      <a:cubicBezTo>
                        <a:pt x="5719" y="33291"/>
                        <a:pt x="2850" y="35541"/>
                        <a:pt x="1540" y="38934"/>
                      </a:cubicBezTo>
                      <a:cubicBezTo>
                        <a:pt x="52" y="42792"/>
                        <a:pt x="1588" y="47233"/>
                        <a:pt x="4790" y="49638"/>
                      </a:cubicBezTo>
                      <a:cubicBezTo>
                        <a:pt x="1623" y="51995"/>
                        <a:pt x="325" y="56067"/>
                        <a:pt x="1409" y="59937"/>
                      </a:cubicBezTo>
                      <a:cubicBezTo>
                        <a:pt x="2373" y="63401"/>
                        <a:pt x="5457" y="65866"/>
                        <a:pt x="8922" y="66259"/>
                      </a:cubicBezTo>
                      <a:cubicBezTo>
                        <a:pt x="6731" y="69438"/>
                        <a:pt x="6660" y="73617"/>
                        <a:pt x="8743" y="76879"/>
                      </a:cubicBezTo>
                      <a:cubicBezTo>
                        <a:pt x="10364" y="79436"/>
                        <a:pt x="13097" y="80756"/>
                        <a:pt x="15911" y="80756"/>
                      </a:cubicBezTo>
                      <a:cubicBezTo>
                        <a:pt x="16674" y="80756"/>
                        <a:pt x="17443" y="80659"/>
                        <a:pt x="18197" y="80463"/>
                      </a:cubicBezTo>
                      <a:lnTo>
                        <a:pt x="18197" y="80463"/>
                      </a:lnTo>
                      <a:cubicBezTo>
                        <a:pt x="17232" y="84095"/>
                        <a:pt x="18316" y="88012"/>
                        <a:pt x="21411" y="90429"/>
                      </a:cubicBezTo>
                      <a:cubicBezTo>
                        <a:pt x="22915" y="91606"/>
                        <a:pt x="24667" y="92154"/>
                        <a:pt x="26414" y="92154"/>
                      </a:cubicBezTo>
                      <a:cubicBezTo>
                        <a:pt x="28431" y="92154"/>
                        <a:pt x="30441" y="91423"/>
                        <a:pt x="32056" y="90083"/>
                      </a:cubicBezTo>
                      <a:cubicBezTo>
                        <a:pt x="32925" y="93953"/>
                        <a:pt x="35973" y="96906"/>
                        <a:pt x="40128" y="97251"/>
                      </a:cubicBezTo>
                      <a:cubicBezTo>
                        <a:pt x="40347" y="97269"/>
                        <a:pt x="40564" y="97278"/>
                        <a:pt x="40778" y="97278"/>
                      </a:cubicBezTo>
                      <a:cubicBezTo>
                        <a:pt x="45163" y="97278"/>
                        <a:pt x="48496" y="93525"/>
                        <a:pt x="49189" y="89393"/>
                      </a:cubicBezTo>
                      <a:cubicBezTo>
                        <a:pt x="49224" y="89178"/>
                        <a:pt x="49236" y="88964"/>
                        <a:pt x="49236" y="88750"/>
                      </a:cubicBezTo>
                      <a:cubicBezTo>
                        <a:pt x="49236" y="86785"/>
                        <a:pt x="49296" y="85083"/>
                        <a:pt x="49296" y="83130"/>
                      </a:cubicBezTo>
                      <a:cubicBezTo>
                        <a:pt x="49355" y="82987"/>
                        <a:pt x="49355" y="82821"/>
                        <a:pt x="49296" y="82678"/>
                      </a:cubicBezTo>
                      <a:lnTo>
                        <a:pt x="49296" y="45602"/>
                      </a:lnTo>
                      <a:lnTo>
                        <a:pt x="49296" y="17955"/>
                      </a:lnTo>
                      <a:cubicBezTo>
                        <a:pt x="49296" y="12574"/>
                        <a:pt x="50475" y="5490"/>
                        <a:pt x="45676" y="1751"/>
                      </a:cubicBezTo>
                      <a:cubicBezTo>
                        <a:pt x="44200" y="596"/>
                        <a:pt x="42402" y="48"/>
                        <a:pt x="40557" y="1"/>
                      </a:cubicBezTo>
                      <a:close/>
                    </a:path>
                  </a:pathLst>
                </a:custGeom>
                <a:solidFill>
                  <a:srgbClr val="FF348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" name="Google Shape;5873;p2">
                <a:extLst>
                  <a:ext uri="{FF2B5EF4-FFF2-40B4-BE49-F238E27FC236}">
                    <a16:creationId xmlns:a16="http://schemas.microsoft.com/office/drawing/2014/main" id="{91CE3B0A-F4FA-5B1A-EB67-29611697EDF3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rot="10800000">
                <a:off x="3747214" y="3231192"/>
                <a:ext cx="851093" cy="379578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>
                <a:solidFill>
                  <a:srgbClr val="095856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12" name="Google Shape;5874;p2">
                <a:extLst>
                  <a:ext uri="{FF2B5EF4-FFF2-40B4-BE49-F238E27FC236}">
                    <a16:creationId xmlns:a16="http://schemas.microsoft.com/office/drawing/2014/main" id="{4A4C5F38-D871-5CFB-1914-70D7D658E01F}"/>
                  </a:ext>
                </a:extLst>
              </p:cNvPr>
              <p:cNvSpPr txBox="1"/>
              <p:nvPr/>
            </p:nvSpPr>
            <p:spPr>
              <a:xfrm>
                <a:off x="4598306" y="3287570"/>
                <a:ext cx="2022395" cy="646400"/>
              </a:xfrm>
              <a:prstGeom prst="rect">
                <a:avLst/>
              </a:prstGeom>
              <a:solidFill>
                <a:srgbClr val="FF3486"/>
              </a:solidFill>
              <a:ln w="28575" cap="flat" cmpd="sng">
                <a:solidFill>
                  <a:srgbClr val="FF34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95856"/>
                  </a:buClr>
                  <a:buSzPts val="2500"/>
                  <a:buFontTx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/>
                    <a:ea typeface="Poppins"/>
                    <a:cs typeface="Poppins"/>
                    <a:sym typeface="Poppins"/>
                  </a:rPr>
                  <a:t>MOTRICITE / SENSIBILITE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3" name="Google Shape;5875;p2">
                <a:extLst>
                  <a:ext uri="{FF2B5EF4-FFF2-40B4-BE49-F238E27FC236}">
                    <a16:creationId xmlns:a16="http://schemas.microsoft.com/office/drawing/2014/main" id="{7CCED2B4-483E-E035-84DB-68DCF5149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4912" y="1420792"/>
                <a:ext cx="827599" cy="610247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>
                <a:solidFill>
                  <a:srgbClr val="095856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14" name="Google Shape;5876;p2">
                <a:extLst>
                  <a:ext uri="{FF2B5EF4-FFF2-40B4-BE49-F238E27FC236}">
                    <a16:creationId xmlns:a16="http://schemas.microsoft.com/office/drawing/2014/main" id="{53C74E33-7FB7-4341-4E7E-44085A4897FE}"/>
                  </a:ext>
                </a:extLst>
              </p:cNvPr>
              <p:cNvSpPr txBox="1"/>
              <p:nvPr/>
            </p:nvSpPr>
            <p:spPr>
              <a:xfrm>
                <a:off x="758756" y="1287219"/>
                <a:ext cx="1146800" cy="315000"/>
              </a:xfrm>
              <a:prstGeom prst="rect">
                <a:avLst/>
              </a:prstGeom>
              <a:solidFill>
                <a:srgbClr val="FF3486"/>
              </a:solidFill>
              <a:ln w="28575" cap="flat" cmpd="sng">
                <a:solidFill>
                  <a:srgbClr val="FF34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95856"/>
                  </a:buClr>
                  <a:buSzPts val="2500"/>
                  <a:buFontTx/>
                  <a:buNone/>
                  <a:tabLst/>
                  <a:defRPr/>
                </a:pPr>
                <a:r>
                  <a:rPr kumimoji="0" lang="e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/>
                    <a:ea typeface="Poppins"/>
                    <a:cs typeface="Poppins"/>
                    <a:sym typeface="Poppins"/>
                  </a:rPr>
                  <a:t>VISION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" name="Google Shape;5877;p2">
                <a:extLst>
                  <a:ext uri="{FF2B5EF4-FFF2-40B4-BE49-F238E27FC236}">
                    <a16:creationId xmlns:a16="http://schemas.microsoft.com/office/drawing/2014/main" id="{706B198B-75E8-8E4F-31E7-A25C45F35931}"/>
                  </a:ext>
                </a:extLst>
              </p:cNvPr>
              <p:cNvSpPr txBox="1"/>
              <p:nvPr/>
            </p:nvSpPr>
            <p:spPr>
              <a:xfrm>
                <a:off x="4633411" y="1121797"/>
                <a:ext cx="1685214" cy="298995"/>
              </a:xfrm>
              <a:prstGeom prst="rect">
                <a:avLst/>
              </a:prstGeom>
              <a:solidFill>
                <a:srgbClr val="FF3486"/>
              </a:solidFill>
              <a:ln w="28575" cap="flat" cmpd="sng">
                <a:solidFill>
                  <a:srgbClr val="FF34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95856"/>
                  </a:buClr>
                  <a:buSzPts val="2500"/>
                  <a:buFontTx/>
                  <a:buNone/>
                  <a:tabLst/>
                  <a:defRPr/>
                </a:pPr>
                <a:r>
                  <a:rPr kumimoji="0" lang="e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/>
                    <a:ea typeface="Poppins"/>
                    <a:cs typeface="Poppins"/>
                    <a:sym typeface="Poppins"/>
                  </a:rPr>
                  <a:t>LANGAGE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16" name="Google Shape;5878;p2">
                <a:extLst>
                  <a:ext uri="{FF2B5EF4-FFF2-40B4-BE49-F238E27FC236}">
                    <a16:creationId xmlns:a16="http://schemas.microsoft.com/office/drawing/2014/main" id="{A459A159-8931-1A6D-794A-FD3FBAE57301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1892230" y="3194014"/>
                <a:ext cx="725207" cy="554023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>
                <a:solidFill>
                  <a:srgbClr val="095856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17" name="Google Shape;5879;p2">
                <a:extLst>
                  <a:ext uri="{FF2B5EF4-FFF2-40B4-BE49-F238E27FC236}">
                    <a16:creationId xmlns:a16="http://schemas.microsoft.com/office/drawing/2014/main" id="{6F306D96-0E9A-72A2-CE71-0D3BEC0D9B42}"/>
                  </a:ext>
                </a:extLst>
              </p:cNvPr>
              <p:cNvSpPr txBox="1"/>
              <p:nvPr/>
            </p:nvSpPr>
            <p:spPr>
              <a:xfrm>
                <a:off x="422007" y="3590537"/>
                <a:ext cx="1470223" cy="315000"/>
              </a:xfrm>
              <a:prstGeom prst="rect">
                <a:avLst/>
              </a:prstGeom>
              <a:solidFill>
                <a:srgbClr val="FF3486"/>
              </a:solidFill>
              <a:ln w="28575" cap="flat" cmpd="sng">
                <a:solidFill>
                  <a:srgbClr val="FF34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95856"/>
                  </a:buClr>
                  <a:buSzPts val="2500"/>
                  <a:buFontTx/>
                  <a:buNone/>
                  <a:tabLst/>
                  <a:defRPr/>
                </a:pPr>
                <a:r>
                  <a:rPr kumimoji="0" lang="e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/>
                    <a:cs typeface="Poppins"/>
                    <a:sym typeface="Poppins"/>
                  </a:rPr>
                  <a:t>AUDITION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5880;p2">
                <a:extLst>
                  <a:ext uri="{FF2B5EF4-FFF2-40B4-BE49-F238E27FC236}">
                    <a16:creationId xmlns:a16="http://schemas.microsoft.com/office/drawing/2014/main" id="{1B3FADA0-0EE7-FFB6-25ED-7419740BC490}"/>
                  </a:ext>
                </a:extLst>
              </p:cNvPr>
              <p:cNvSpPr txBox="1"/>
              <p:nvPr/>
            </p:nvSpPr>
            <p:spPr>
              <a:xfrm>
                <a:off x="4763761" y="3828196"/>
                <a:ext cx="1879061" cy="6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91919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486"/>
                    </a:solidFill>
                    <a:effectLst/>
                    <a:uLnTx/>
                    <a:uFillTx/>
                    <a:latin typeface="Raleway"/>
                    <a:ea typeface="Raleway"/>
                    <a:cs typeface="Raleway"/>
                    <a:sym typeface="Raleway"/>
                  </a:rPr>
                  <a:t>Hemiparésie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348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9" name="Google Shape;5881;p2">
                <a:extLst>
                  <a:ext uri="{FF2B5EF4-FFF2-40B4-BE49-F238E27FC236}">
                    <a16:creationId xmlns:a16="http://schemas.microsoft.com/office/drawing/2014/main" id="{61266F82-5FBB-A9DB-44C3-4B43AE4574D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747214" y="1248820"/>
                <a:ext cx="900188" cy="852763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>
                <a:solidFill>
                  <a:srgbClr val="095856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20" name="Google Shape;5882;p2">
                <a:extLst>
                  <a:ext uri="{FF2B5EF4-FFF2-40B4-BE49-F238E27FC236}">
                    <a16:creationId xmlns:a16="http://schemas.microsoft.com/office/drawing/2014/main" id="{C451F5A9-EFE9-D065-586F-B1AEA976717A}"/>
                  </a:ext>
                </a:extLst>
              </p:cNvPr>
              <p:cNvSpPr txBox="1"/>
              <p:nvPr/>
            </p:nvSpPr>
            <p:spPr>
              <a:xfrm>
                <a:off x="2048007" y="4437051"/>
                <a:ext cx="2494833" cy="674000"/>
              </a:xfrm>
              <a:prstGeom prst="rect">
                <a:avLst/>
              </a:prstGeom>
              <a:solidFill>
                <a:srgbClr val="FF3486"/>
              </a:solidFill>
              <a:ln w="28575" cap="flat" cmpd="sng">
                <a:solidFill>
                  <a:srgbClr val="FF34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95856"/>
                  </a:buClr>
                  <a:buSzPts val="2500"/>
                  <a:buFontTx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/>
                    <a:ea typeface="Poppins"/>
                    <a:cs typeface="Poppins"/>
                    <a:sym typeface="Poppins"/>
                  </a:rPr>
                  <a:t>Risque de chutes et de fractures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070;p7">
                <a:extLst>
                  <a:ext uri="{FF2B5EF4-FFF2-40B4-BE49-F238E27FC236}">
                    <a16:creationId xmlns:a16="http://schemas.microsoft.com/office/drawing/2014/main" id="{FCAAABB2-E262-64AF-A27C-E15E659C9517}"/>
                  </a:ext>
                </a:extLst>
              </p:cNvPr>
              <p:cNvSpPr/>
              <p:nvPr/>
            </p:nvSpPr>
            <p:spPr>
              <a:xfrm rot="10800000" flipH="1">
                <a:off x="6472237" y="2404276"/>
                <a:ext cx="851093" cy="34805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ysClr val="windowText" lastClr="000000"/>
              </a:solidFill>
              <a:ln w="25400" cap="flat" cmpd="sng">
                <a:solidFill>
                  <a:srgbClr val="0B0A1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6623EB53-053A-4A14-F3F0-14076AE2901A}"/>
                  </a:ext>
                </a:extLst>
              </p:cNvPr>
              <p:cNvGrpSpPr/>
              <p:nvPr/>
            </p:nvGrpSpPr>
            <p:grpSpPr>
              <a:xfrm>
                <a:off x="7360247" y="1390506"/>
                <a:ext cx="4714843" cy="3670441"/>
                <a:chOff x="7360247" y="1440610"/>
                <a:chExt cx="4970198" cy="3670441"/>
              </a:xfrm>
            </p:grpSpPr>
            <p:sp>
              <p:nvSpPr>
                <p:cNvPr id="23" name="Google Shape;5884;p2">
                  <a:extLst>
                    <a:ext uri="{FF2B5EF4-FFF2-40B4-BE49-F238E27FC236}">
                      <a16:creationId xmlns:a16="http://schemas.microsoft.com/office/drawing/2014/main" id="{05E93C9B-0665-C8AB-56F2-C64954B4D2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11010" y="1440610"/>
                  <a:ext cx="4919435" cy="7072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609585" marR="0" lvl="0" indent="-42332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1pPr>
                  <a:lvl2pPr marL="1219170" marR="0" lvl="1" indent="-423323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2pPr>
                  <a:lvl3pPr marL="1828754" marR="0" lvl="2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3pPr>
                  <a:lvl4pPr marL="2438339" marR="0" lvl="3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4pPr>
                  <a:lvl5pPr marL="3047924" marR="0" lvl="4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5pPr>
                  <a:lvl6pPr marL="3657509" marR="0" lvl="5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6pPr>
                  <a:lvl7pPr marL="4267093" marR="0" lvl="6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7pPr>
                  <a:lvl8pPr marL="4876678" marR="0" lvl="7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8pPr>
                  <a:lvl9pPr marL="5486263" marR="0" lvl="8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2133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400"/>
                    <a:buFont typeface="Work Sans"/>
                    <a:buNone/>
                    <a:tabLst/>
                    <a:defRPr/>
                  </a:pPr>
                  <a:endParaRPr kumimoji="0" lang="fr-F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  <a:p>
                  <a:pPr marL="380990" marR="0" lvl="0" indent="-38099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ct val="130000"/>
                    <a:buFont typeface="Arial"/>
                    <a:buChar char="•"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Augmentation de la </a:t>
                  </a:r>
                  <a:r>
                    <a:rPr kumimoji="0" lang="en-US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différenciation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 </a:t>
                  </a:r>
                  <a:r>
                    <a:rPr kumimoji="0" lang="en-US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ostéoclastique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 et de la </a:t>
                  </a:r>
                  <a:r>
                    <a:rPr kumimoji="0" lang="en-US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résorption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 </a:t>
                  </a:r>
                  <a:r>
                    <a:rPr kumimoji="0" lang="en-US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osseuse</a:t>
                  </a:r>
                  <a:endParaRPr kumimoji="0" lang="fr-F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  <a:p>
                  <a:pPr marL="609585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400"/>
                    <a:buFont typeface="Work Sans"/>
                    <a:buNone/>
                    <a:tabLst/>
                    <a:defRPr/>
                  </a:pPr>
                  <a:endParaRPr kumimoji="0" lang="fr-F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4" name="Google Shape;5884;p2">
                  <a:extLst>
                    <a:ext uri="{FF2B5EF4-FFF2-40B4-BE49-F238E27FC236}">
                      <a16:creationId xmlns:a16="http://schemas.microsoft.com/office/drawing/2014/main" id="{3FCF7B31-8633-605D-2A84-BC357538E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60247" y="3579371"/>
                  <a:ext cx="4919435" cy="1531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609585" marR="0" lvl="0" indent="-42332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1pPr>
                  <a:lvl2pPr marL="1219170" marR="0" lvl="1" indent="-423323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2pPr>
                  <a:lvl3pPr marL="1828754" marR="0" lvl="2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3pPr>
                  <a:lvl4pPr marL="2438339" marR="0" lvl="3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4pPr>
                  <a:lvl5pPr marL="3047924" marR="0" lvl="4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5pPr>
                  <a:lvl6pPr marL="3657509" marR="0" lvl="5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6pPr>
                  <a:lvl7pPr marL="4267093" marR="0" lvl="6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●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7pPr>
                  <a:lvl8pPr marL="4876678" marR="0" lvl="7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Work Sans"/>
                    <a:buChar char="○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8pPr>
                  <a:lvl9pPr marL="5486263" marR="0" lvl="8" indent="-423323" algn="l" rtl="0">
                    <a:lnSpc>
                      <a:spcPct val="115000"/>
                    </a:lnSpc>
                    <a:spcBef>
                      <a:spcPts val="2133"/>
                    </a:spcBef>
                    <a:spcAft>
                      <a:spcPts val="2133"/>
                    </a:spcAft>
                    <a:buClr>
                      <a:schemeClr val="dk1"/>
                    </a:buClr>
                    <a:buSzPts val="1400"/>
                    <a:buFont typeface="Work Sans"/>
                    <a:buChar char="■"/>
                    <a:defRPr sz="1400" b="0" i="0" u="none" strike="noStrike" cap="none">
                      <a:solidFill>
                        <a:srgbClr val="434343"/>
                      </a:solidFill>
                      <a:latin typeface="Work Sans"/>
                      <a:ea typeface="Work Sans"/>
                      <a:cs typeface="Work Sans"/>
                      <a:sym typeface="Work San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400"/>
                    <a:buFont typeface="Work Sans"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  <a:p>
                  <a:pPr marL="380990" marR="0" lvl="0" indent="-38099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ct val="130000"/>
                    <a:buFont typeface="Arial"/>
                    <a:buChar char="•"/>
                    <a:tabLst/>
                    <a:defRPr/>
                  </a:pPr>
                  <a:r>
                    <a:rPr kumimoji="0" lang="fr-F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Diminution de la densité minérale osseuse (DMO), côté ½ plégique principalement </a:t>
                  </a:r>
                </a:p>
                <a:p>
                  <a:pPr marL="380990" marR="0" lvl="0" indent="-38099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ct val="130000"/>
                    <a:buFont typeface="Arial"/>
                    <a:buChar char="•"/>
                    <a:tabLst/>
                    <a:defRPr/>
                  </a:pPr>
                  <a:r>
                    <a:rPr kumimoji="0" lang="fr-F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Altération de la </a:t>
                  </a:r>
                  <a:r>
                    <a:rPr kumimoji="0" lang="fr-FR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micro-architecture</a:t>
                  </a:r>
                  <a:r>
                    <a:rPr kumimoji="0" lang="fr-F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rPr>
                    <a:t> osseuse peu décrite</a:t>
                  </a:r>
                </a:p>
                <a:p>
                  <a:pPr marL="609585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400"/>
                    <a:buFont typeface="Work Sans"/>
                    <a:buNone/>
                    <a:tabLst/>
                    <a:defRPr/>
                  </a:pPr>
                  <a:endParaRPr kumimoji="0" lang="fr-F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5" name="Google Shape;6070;p7">
                  <a:extLst>
                    <a:ext uri="{FF2B5EF4-FFF2-40B4-BE49-F238E27FC236}">
                      <a16:creationId xmlns:a16="http://schemas.microsoft.com/office/drawing/2014/main" id="{41DC6B26-62DB-E6E1-8479-4C545EE7651C}"/>
                    </a:ext>
                  </a:extLst>
                </p:cNvPr>
                <p:cNvSpPr/>
                <p:nvPr/>
              </p:nvSpPr>
              <p:spPr>
                <a:xfrm rot="16200000" flipH="1">
                  <a:off x="9517109" y="2788880"/>
                  <a:ext cx="707239" cy="325965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ysClr val="windowText" lastClr="000000"/>
                </a:solidFill>
                <a:ln w="25400" cap="flat" cmpd="sng">
                  <a:solidFill>
                    <a:srgbClr val="0B0A1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" name="Google Shape;5884;p2">
              <a:extLst>
                <a:ext uri="{FF2B5EF4-FFF2-40B4-BE49-F238E27FC236}">
                  <a16:creationId xmlns:a16="http://schemas.microsoft.com/office/drawing/2014/main" id="{FFE6EB84-813A-229F-991B-81A8D90EE6A3}"/>
                </a:ext>
              </a:extLst>
            </p:cNvPr>
            <p:cNvSpPr txBox="1">
              <a:spLocks/>
            </p:cNvSpPr>
            <p:nvPr/>
          </p:nvSpPr>
          <p:spPr>
            <a:xfrm>
              <a:off x="1645088" y="5458047"/>
              <a:ext cx="8901823" cy="1202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2332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1pPr>
              <a:lvl2pPr marL="1219170" marR="0" lvl="1" indent="-423323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2pPr>
              <a:lvl3pPr marL="1828754" marR="0" lvl="2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3pPr>
              <a:lvl4pPr marL="2438339" marR="0" lvl="3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4pPr>
              <a:lvl5pPr marL="3047924" marR="0" lvl="4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5pPr>
              <a:lvl6pPr marL="3657509" marR="0" lvl="5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6pPr>
              <a:lvl7pPr marL="4267093" marR="0" lvl="6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●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7pPr>
              <a:lvl8pPr marL="4876678" marR="0" lvl="7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Work Sans"/>
                <a:buChar char="○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8pPr>
              <a:lvl9pPr marL="5486263" marR="0" lvl="8" indent="-423323" algn="l" rtl="0">
                <a:lnSpc>
                  <a:spcPct val="115000"/>
                </a:lnSpc>
                <a:spcBef>
                  <a:spcPts val="2133"/>
                </a:spcBef>
                <a:spcAft>
                  <a:spcPts val="2133"/>
                </a:spcAft>
                <a:buClr>
                  <a:schemeClr val="dk1"/>
                </a:buClr>
                <a:buSzPts val="1400"/>
                <a:buFont typeface="Work Sans"/>
                <a:buChar char="■"/>
                <a:defRPr sz="1400" b="0" i="0" u="none" strike="noStrike" cap="none">
                  <a:solidFill>
                    <a:srgbClr val="434343"/>
                  </a:solidFill>
                  <a:latin typeface="Work Sans"/>
                  <a:ea typeface="Work Sans"/>
                  <a:cs typeface="Work Sans"/>
                  <a:sym typeface="Work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Work Sans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Work Sans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BISPHOSPHONATES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Work Sans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Work Sans"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Aucune stratégie thérapeutique n'a été établie pour prévenir la fragilité et les fractures osseuses après AVC</a:t>
              </a:r>
            </a:p>
            <a:p>
              <a:pPr marL="60958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Work Sans"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F98A239-8C58-6A48-431A-B6FA0EDEA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323" y="257725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9BAE5-5FED-D4F4-55DC-973F3A960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8B7768-ACEC-561F-55AC-5C2B6941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3F8C6B-7BB9-E9B7-9FDC-9EDA63E47C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12" y="6206764"/>
            <a:ext cx="1912478" cy="570056"/>
          </a:xfrm>
          <a:prstGeom prst="rect">
            <a:avLst/>
          </a:prstGeom>
        </p:spPr>
      </p:pic>
      <p:sp>
        <p:nvSpPr>
          <p:cNvPr id="2" name="Google Shape;5941;p6">
            <a:extLst>
              <a:ext uri="{FF2B5EF4-FFF2-40B4-BE49-F238E27FC236}">
                <a16:creationId xmlns:a16="http://schemas.microsoft.com/office/drawing/2014/main" id="{AF81ADC9-7E55-DDC9-7139-257778277547}"/>
              </a:ext>
            </a:extLst>
          </p:cNvPr>
          <p:cNvSpPr txBox="1">
            <a:spLocks/>
          </p:cNvSpPr>
          <p:nvPr/>
        </p:nvSpPr>
        <p:spPr>
          <a:xfrm>
            <a:off x="960000" y="13383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sz="3600" b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5942;p6">
            <a:extLst>
              <a:ext uri="{FF2B5EF4-FFF2-40B4-BE49-F238E27FC236}">
                <a16:creationId xmlns:a16="http://schemas.microsoft.com/office/drawing/2014/main" id="{71BA030E-45B5-542E-37BA-061C937008AF}"/>
              </a:ext>
            </a:extLst>
          </p:cNvPr>
          <p:cNvSpPr txBox="1">
            <a:spLocks/>
          </p:cNvSpPr>
          <p:nvPr/>
        </p:nvSpPr>
        <p:spPr>
          <a:xfrm>
            <a:off x="960000" y="842058"/>
            <a:ext cx="10726784" cy="51738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 panose="020B0604020202020204" pitchFamily="34" charset="0"/>
              <a:buAutoNum type="arabicPeriod"/>
              <a:defRPr sz="1533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1pPr>
            <a:lvl2pPr marL="1219170" lvl="1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24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2pPr>
            <a:lvl3pPr marL="1828754" lvl="2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20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3pPr>
            <a:lvl4pPr marL="2438339" lvl="3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4pPr>
            <a:lvl5pPr marL="3047924" lvl="4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5pPr>
            <a:lvl6pPr marL="3657509" lvl="5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6pPr>
            <a:lvl7pPr marL="4267093" lvl="6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7pPr>
            <a:lvl8pPr marL="4876678" lvl="7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8pPr>
            <a:lvl9pPr marL="5486263" lvl="8" indent="-406390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800" kern="1200">
                <a:solidFill>
                  <a:srgbClr val="43434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780" marR="0" lvl="1" indent="0" algn="l" defTabSz="914400" rtl="0" eaLnBrk="1" fontAlgn="auto" latinLnBrk="0" hangingPunct="1">
              <a:lnSpc>
                <a:spcPct val="107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Étudier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1219170" marR="0" lvl="1" indent="-406390" algn="l" defTabSz="914400" rtl="0" eaLnBrk="1" fontAlgn="auto" latinLnBrk="0" hangingPunct="1">
              <a:lnSpc>
                <a:spcPct val="107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Les modifications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osseuses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– micro-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architecturales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induites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par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l’AVC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19170" marR="0" lvl="1" indent="-406390" algn="l" defTabSz="914400" rtl="0" eaLnBrk="1" fontAlgn="auto" latinLnBrk="0" hangingPunct="1">
              <a:lnSpc>
                <a:spcPct val="107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L’effet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des bisphosphonates sur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l’os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après AVC</a:t>
            </a:r>
          </a:p>
          <a:p>
            <a:pPr marL="812780" marR="0" lvl="1" indent="0" algn="l" defTabSz="914400" rtl="0" eaLnBrk="1" fontAlgn="auto" latinLnBrk="0" hangingPunct="1">
              <a:lnSpc>
                <a:spcPct val="107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un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modèle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murin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d’hémiplégie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vasculaire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609585" marR="0" lvl="0" indent="-406390" algn="l" defTabSz="914400" rtl="0" eaLnBrk="1" fontAlgn="auto" latinLnBrk="0" hangingPunct="1">
              <a:lnSpc>
                <a:spcPct val="107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Tx/>
              <a:buChar char="-"/>
              <a:tabLst/>
              <a:defRPr/>
            </a:pPr>
            <a:endParaRPr kumimoji="0" lang="en-US" sz="1933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199E15B-57F9-1C7A-B143-A801476E0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584" y="2954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CCD87-6463-6CD4-ECE4-18EDC800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AF9E05-4446-B34A-0CD5-02B1C77E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02AC8-B4B1-5C92-F118-60184EEC6310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65" y="6273549"/>
            <a:ext cx="1912478" cy="570056"/>
          </a:xfrm>
          <a:prstGeom prst="rect">
            <a:avLst/>
          </a:prstGeom>
        </p:spPr>
      </p:pic>
      <p:sp>
        <p:nvSpPr>
          <p:cNvPr id="2" name="Google Shape;6060;p7">
            <a:extLst>
              <a:ext uri="{FF2B5EF4-FFF2-40B4-BE49-F238E27FC236}">
                <a16:creationId xmlns:a16="http://schemas.microsoft.com/office/drawing/2014/main" id="{24B6BBA2-49DD-37AB-7935-033EACEDFD0C}"/>
              </a:ext>
            </a:extLst>
          </p:cNvPr>
          <p:cNvSpPr txBox="1">
            <a:spLocks/>
          </p:cNvSpPr>
          <p:nvPr/>
        </p:nvSpPr>
        <p:spPr>
          <a:xfrm>
            <a:off x="1059320" y="8892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sz="3600" b="1">
                <a:latin typeface="Arial" panose="020B0604020202020204" pitchFamily="34" charset="0"/>
                <a:cs typeface="Arial" panose="020B0604020202020204" pitchFamily="34" charset="0"/>
              </a:rPr>
              <a:t>Matériels et Méthodes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7980BD8-0D2A-5FBA-4326-DCE46F426BB0}"/>
              </a:ext>
            </a:extLst>
          </p:cNvPr>
          <p:cNvGrpSpPr/>
          <p:nvPr/>
        </p:nvGrpSpPr>
        <p:grpSpPr>
          <a:xfrm>
            <a:off x="0" y="1051024"/>
            <a:ext cx="12094356" cy="5242273"/>
            <a:chOff x="-72573" y="1352338"/>
            <a:chExt cx="12094356" cy="524227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462241D-931B-658B-980B-A41E94A8C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2232" t="17382" r="14921" b="16854"/>
            <a:stretch/>
          </p:blipFill>
          <p:spPr>
            <a:xfrm>
              <a:off x="74710" y="3740054"/>
              <a:ext cx="1331455" cy="800076"/>
            </a:xfrm>
            <a:prstGeom prst="rect">
              <a:avLst/>
            </a:prstGeom>
          </p:spPr>
        </p:pic>
        <p:sp>
          <p:nvSpPr>
            <p:cNvPr id="6" name="Google Shape;6084;p7">
              <a:extLst>
                <a:ext uri="{FF2B5EF4-FFF2-40B4-BE49-F238E27FC236}">
                  <a16:creationId xmlns:a16="http://schemas.microsoft.com/office/drawing/2014/main" id="{05BD2D06-0D8E-3BBF-87AD-F35E5D62C39D}"/>
                </a:ext>
              </a:extLst>
            </p:cNvPr>
            <p:cNvSpPr txBox="1"/>
            <p:nvPr/>
          </p:nvSpPr>
          <p:spPr>
            <a:xfrm>
              <a:off x="-72573" y="4614491"/>
              <a:ext cx="1605310" cy="6977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souris C57BL6 de 10 semaines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Work Sans"/>
                <a:cs typeface="Arial" panose="020B0604020202020204" pitchFamily="34" charset="0"/>
                <a:sym typeface="Work Sans"/>
              </a:endParaRPr>
            </a:p>
          </p:txBody>
        </p:sp>
        <p:sp>
          <p:nvSpPr>
            <p:cNvPr id="8" name="OTLSHAPE_SLT_0b16cd78fb76408f928988bc59fa2edc_Shape">
              <a:extLst>
                <a:ext uri="{FF2B5EF4-FFF2-40B4-BE49-F238E27FC236}">
                  <a16:creationId xmlns:a16="http://schemas.microsoft.com/office/drawing/2014/main" id="{87C48E52-CBED-6134-A85A-219A08E7221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397389" y="3621841"/>
              <a:ext cx="10427788" cy="536075"/>
            </a:xfrm>
            <a:prstGeom prst="chevron">
              <a:avLst/>
            </a:prstGeom>
            <a:solidFill>
              <a:srgbClr val="0072B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100E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OTLSHAPE_M_56989170a12443e68c206485b66f0a6c_Shape">
              <a:extLst>
                <a:ext uri="{FF2B5EF4-FFF2-40B4-BE49-F238E27FC236}">
                  <a16:creationId xmlns:a16="http://schemas.microsoft.com/office/drawing/2014/main" id="{3C4B3B9B-0AF0-7EA6-ABEF-1FFFE23331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10800000">
              <a:off x="1905224" y="3470051"/>
              <a:ext cx="228600" cy="254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OTLSHAPE_M_56989170a12443e68c206485b66f0a6c_Shape">
              <a:extLst>
                <a:ext uri="{FF2B5EF4-FFF2-40B4-BE49-F238E27FC236}">
                  <a16:creationId xmlns:a16="http://schemas.microsoft.com/office/drawing/2014/main" id="{818344FF-A4B0-738F-F40A-9C3201AC271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3129861" y="3470051"/>
              <a:ext cx="228600" cy="254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OTLSHAPE_M_56989170a12443e68c206485b66f0a6c_Shape">
              <a:extLst>
                <a:ext uri="{FF2B5EF4-FFF2-40B4-BE49-F238E27FC236}">
                  <a16:creationId xmlns:a16="http://schemas.microsoft.com/office/drawing/2014/main" id="{A06554CF-91C3-1132-1994-8D1622F7C29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0800000">
              <a:off x="10199848" y="3482318"/>
              <a:ext cx="228600" cy="254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OTLSHAPE_M_f0e235f238c647338f52b5718b277cd4_Date">
              <a:extLst>
                <a:ext uri="{FF2B5EF4-FFF2-40B4-BE49-F238E27FC236}">
                  <a16:creationId xmlns:a16="http://schemas.microsoft.com/office/drawing/2014/main" id="{F74F073A-3490-ACF1-8B48-A63175AC33F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085410" y="3172777"/>
              <a:ext cx="317500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J0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9248474A-DF63-8A7F-B457-42947DCC85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9523" y="4745623"/>
              <a:ext cx="0" cy="7225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" name="OTLSHAPE_M_56989170a12443e68c206485b66f0a6c_Date">
              <a:extLst>
                <a:ext uri="{FF2B5EF4-FFF2-40B4-BE49-F238E27FC236}">
                  <a16:creationId xmlns:a16="http://schemas.microsoft.com/office/drawing/2014/main" id="{E89C9481-1CA8-A63E-E2DA-5594EA357C9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0093692" y="3182156"/>
              <a:ext cx="447544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J28</a:t>
              </a:r>
            </a:p>
          </p:txBody>
        </p:sp>
        <p:sp>
          <p:nvSpPr>
            <p:cNvPr id="15" name="OTLSHAPE_M_f0e235f238c647338f52b5718b277cd4_Date">
              <a:extLst>
                <a:ext uri="{FF2B5EF4-FFF2-40B4-BE49-F238E27FC236}">
                  <a16:creationId xmlns:a16="http://schemas.microsoft.com/office/drawing/2014/main" id="{A2CC4D20-BAEC-1F2F-103A-7836F09ECB35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837167" y="3187944"/>
              <a:ext cx="420112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J-3</a:t>
              </a:r>
            </a:p>
          </p:txBody>
        </p:sp>
        <p:sp>
          <p:nvSpPr>
            <p:cNvPr id="16" name="OTLSHAPE_SLT_0b16cd78fb76408f928988bc59fa2edc_Title">
              <a:extLst>
                <a:ext uri="{FF2B5EF4-FFF2-40B4-BE49-F238E27FC236}">
                  <a16:creationId xmlns:a16="http://schemas.microsoft.com/office/drawing/2014/main" id="{F5BAA112-C759-3C41-2550-C1FD7F293E2C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53304" y="5486615"/>
              <a:ext cx="2973663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12" normalizeH="0" baseline="0" noProof="0" dirty="0">
                  <a:ln>
                    <a:noFill/>
                  </a:ln>
                  <a:solidFill>
                    <a:srgbClr val="4EA72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Score neurologique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12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Densité minérale osseuse </a:t>
              </a:r>
            </a:p>
          </p:txBody>
        </p:sp>
        <p:sp>
          <p:nvSpPr>
            <p:cNvPr id="17" name="OTLSHAPE_M_56989170a12443e68c206485b66f0a6c_Title">
              <a:extLst>
                <a:ext uri="{FF2B5EF4-FFF2-40B4-BE49-F238E27FC236}">
                  <a16:creationId xmlns:a16="http://schemas.microsoft.com/office/drawing/2014/main" id="{65298306-12AA-F3E5-84EB-EA2203977AB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9636618" y="2922669"/>
              <a:ext cx="1355765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-8" normalizeH="0" baseline="0" noProof="0" dirty="0">
                  <a:ln>
                    <a:noFill/>
                  </a:ln>
                  <a:solidFill>
                    <a:srgbClr val="100E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SACRIFICE</a:t>
              </a:r>
            </a:p>
          </p:txBody>
        </p:sp>
        <p:sp>
          <p:nvSpPr>
            <p:cNvPr id="18" name="OTLSHAPE_SLT_0b16cd78fb76408f928988bc59fa2edc_Title">
              <a:extLst>
                <a:ext uri="{FF2B5EF4-FFF2-40B4-BE49-F238E27FC236}">
                  <a16:creationId xmlns:a16="http://schemas.microsoft.com/office/drawing/2014/main" id="{937B5482-1518-F281-F63A-8BF0C930FF8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597155" y="5486615"/>
              <a:ext cx="3424628" cy="11079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12" normalizeH="0" baseline="0" noProof="0" dirty="0">
                  <a:ln>
                    <a:noFill/>
                  </a:ln>
                  <a:solidFill>
                    <a:srgbClr val="4EA72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Score neurologique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12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Densité minérale osseuse 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Microarchitecture osseuse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Différenciation ostéoclastique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02CC6A8-6EA0-00A7-1A24-1C34F4932620}"/>
                </a:ext>
              </a:extLst>
            </p:cNvPr>
            <p:cNvSpPr txBox="1"/>
            <p:nvPr/>
          </p:nvSpPr>
          <p:spPr>
            <a:xfrm>
              <a:off x="387452" y="1352338"/>
              <a:ext cx="7049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Modèle expérimental d’hémiplégie vasculaire </a:t>
              </a: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: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occlusion transitoire de l’artère cérébrale moyen par 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monofilament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(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MCAOt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 chez la souris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TLSHAPE_SLT_0b16cd78fb76408f928988bc59fa2edc_Shape">
              <a:extLst>
                <a:ext uri="{FF2B5EF4-FFF2-40B4-BE49-F238E27FC236}">
                  <a16:creationId xmlns:a16="http://schemas.microsoft.com/office/drawing/2014/main" id="{0CC8C3D5-857A-ACDF-7C6A-20FE34D4416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447657" y="4219752"/>
              <a:ext cx="10427788" cy="536075"/>
            </a:xfrm>
            <a:prstGeom prst="chevron">
              <a:avLst/>
            </a:prstGeom>
            <a:solidFill>
              <a:srgbClr val="0F9E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100E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OTLSHAPE_M_f0e235f238c647338f52b5718b277cd4_Title">
              <a:extLst>
                <a:ext uri="{FF2B5EF4-FFF2-40B4-BE49-F238E27FC236}">
                  <a16:creationId xmlns:a16="http://schemas.microsoft.com/office/drawing/2014/main" id="{B41EE091-F0C3-4C82-D24B-CD5EADCF732D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859575" y="4197821"/>
              <a:ext cx="2822499" cy="83099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8" normalizeH="0" baseline="0" noProof="0" dirty="0">
                  <a:ln>
                    <a:noFill/>
                  </a:ln>
                  <a:solidFill>
                    <a:srgbClr val="100E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Zoledronate 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-8" normalizeH="0" baseline="0" noProof="0" dirty="0">
                  <a:ln>
                    <a:noFill/>
                  </a:ln>
                  <a:solidFill>
                    <a:srgbClr val="100E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(100µg/kg)</a:t>
              </a:r>
              <a:endParaRPr kumimoji="0" lang="en-GB" sz="1800" b="0" i="0" u="none" strike="noStrike" kern="0" cap="none" spc="-8" normalizeH="0" baseline="0" noProof="0" dirty="0">
                <a:ln>
                  <a:noFill/>
                </a:ln>
                <a:solidFill>
                  <a:srgbClr val="100E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-8" normalizeH="0" baseline="0" noProof="0" dirty="0">
                  <a:ln>
                    <a:noFill/>
                  </a:ln>
                  <a:solidFill>
                    <a:srgbClr val="100E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Vehicule</a:t>
              </a:r>
              <a:endParaRPr kumimoji="0" lang="en-GB" sz="1800" b="1" i="0" u="none" strike="noStrike" kern="0" cap="none" spc="-8" normalizeH="0" baseline="0" noProof="0" dirty="0">
                <a:ln>
                  <a:noFill/>
                </a:ln>
                <a:solidFill>
                  <a:srgbClr val="100E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OTLSHAPE_M_56989170a12443e68c206485b66f0a6c_Shape">
              <a:extLst>
                <a:ext uri="{FF2B5EF4-FFF2-40B4-BE49-F238E27FC236}">
                  <a16:creationId xmlns:a16="http://schemas.microsoft.com/office/drawing/2014/main" id="{7567B98D-D8F6-0C7F-5C55-193C637881D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rot="10800000">
              <a:off x="3118286" y="3923785"/>
              <a:ext cx="228600" cy="254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8E8E523-6602-2448-E6A1-BF317B633F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5236" y="4745622"/>
              <a:ext cx="0" cy="7225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OTLSHAPE_M_f0e235f238c647338f52b5718b277cd4_Title">
              <a:extLst>
                <a:ext uri="{FF2B5EF4-FFF2-40B4-BE49-F238E27FC236}">
                  <a16:creationId xmlns:a16="http://schemas.microsoft.com/office/drawing/2014/main" id="{190AEFCA-A5AB-292D-1EA3-1AAD43EB09E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554702" y="2275479"/>
              <a:ext cx="1355765" cy="83099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CHIRURGIE </a:t>
              </a:r>
              <a:r>
                <a:rPr kumimoji="0" lang="en-GB" sz="1800" b="0" i="0" u="none" strike="noStrike" kern="0" cap="none" spc="-6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MCAOt</a:t>
              </a:r>
              <a:endParaRPr kumimoji="0" lang="en-GB" sz="1800" b="0" i="0" u="none" strike="noStrike" kern="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SHAM</a:t>
              </a:r>
            </a:p>
          </p:txBody>
        </p:sp>
        <p:sp>
          <p:nvSpPr>
            <p:cNvPr id="25" name="OTLSHAPE_M_56989170a12443e68c206485b66f0a6c_Shape">
              <a:extLst>
                <a:ext uri="{FF2B5EF4-FFF2-40B4-BE49-F238E27FC236}">
                  <a16:creationId xmlns:a16="http://schemas.microsoft.com/office/drawing/2014/main" id="{28F23B76-82D8-A37D-071D-FAF1D4D40C1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rot="10800000">
              <a:off x="4732310" y="3470051"/>
              <a:ext cx="228600" cy="254000"/>
            </a:xfrm>
            <a:prstGeom prst="triangle">
              <a:avLst/>
            </a:prstGeom>
            <a:solidFill>
              <a:srgbClr val="1560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OTLSHAPE_M_56989170a12443e68c206485b66f0a6c_Shape">
              <a:extLst>
                <a:ext uri="{FF2B5EF4-FFF2-40B4-BE49-F238E27FC236}">
                  <a16:creationId xmlns:a16="http://schemas.microsoft.com/office/drawing/2014/main" id="{7434551E-8A01-CEF8-306F-992D85FF148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5687237" y="3470051"/>
              <a:ext cx="228600" cy="254000"/>
            </a:xfrm>
            <a:prstGeom prst="triangle">
              <a:avLst/>
            </a:prstGeom>
            <a:solidFill>
              <a:srgbClr val="1560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OTLSHAPE_M_56989170a12443e68c206485b66f0a6c_Shape">
              <a:extLst>
                <a:ext uri="{FF2B5EF4-FFF2-40B4-BE49-F238E27FC236}">
                  <a16:creationId xmlns:a16="http://schemas.microsoft.com/office/drawing/2014/main" id="{D4207A92-DCB5-4A34-C13D-BF63F8BBFC4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rot="10800000">
              <a:off x="7436852" y="3470051"/>
              <a:ext cx="228600" cy="254000"/>
            </a:xfrm>
            <a:prstGeom prst="triangle">
              <a:avLst/>
            </a:prstGeom>
            <a:solidFill>
              <a:srgbClr val="1560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TLSHAPE_M_f0e235f238c647338f52b5718b277cd4_Date">
              <a:extLst>
                <a:ext uri="{FF2B5EF4-FFF2-40B4-BE49-F238E27FC236}">
                  <a16:creationId xmlns:a16="http://schemas.microsoft.com/office/drawing/2014/main" id="{35FE1462-554B-799C-C8B7-30384F955176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679807" y="3182760"/>
              <a:ext cx="317500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J3</a:t>
              </a:r>
            </a:p>
          </p:txBody>
        </p:sp>
        <p:sp>
          <p:nvSpPr>
            <p:cNvPr id="29" name="OTLSHAPE_M_f0e235f238c647338f52b5718b277cd4_Date">
              <a:extLst>
                <a:ext uri="{FF2B5EF4-FFF2-40B4-BE49-F238E27FC236}">
                  <a16:creationId xmlns:a16="http://schemas.microsoft.com/office/drawing/2014/main" id="{CA3A09B6-6BFC-007A-99A5-D27AC90F846D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659380" y="3186889"/>
              <a:ext cx="317500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J7</a:t>
              </a:r>
            </a:p>
          </p:txBody>
        </p:sp>
        <p:sp>
          <p:nvSpPr>
            <p:cNvPr id="30" name="OTLSHAPE_M_f0e235f238c647338f52b5718b277cd4_Date">
              <a:extLst>
                <a:ext uri="{FF2B5EF4-FFF2-40B4-BE49-F238E27FC236}">
                  <a16:creationId xmlns:a16="http://schemas.microsoft.com/office/drawing/2014/main" id="{91AB7DA1-EEB1-D790-DA9D-44776D453F12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7312447" y="3177803"/>
              <a:ext cx="482457" cy="28732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J14</a:t>
              </a:r>
            </a:p>
          </p:txBody>
        </p:sp>
        <p:sp>
          <p:nvSpPr>
            <p:cNvPr id="31" name="Google Shape;6083;p7">
              <a:extLst>
                <a:ext uri="{FF2B5EF4-FFF2-40B4-BE49-F238E27FC236}">
                  <a16:creationId xmlns:a16="http://schemas.microsoft.com/office/drawing/2014/main" id="{54E9FA5D-1825-71F0-CAED-B5B566E57262}"/>
                </a:ext>
              </a:extLst>
            </p:cNvPr>
            <p:cNvSpPr txBox="1"/>
            <p:nvPr/>
          </p:nvSpPr>
          <p:spPr>
            <a:xfrm>
              <a:off x="4936531" y="5486615"/>
              <a:ext cx="2562045" cy="4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EA72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Score neurologique</a:t>
              </a:r>
              <a:endPara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FF421F5-51F6-5D36-A49C-5763677258DB}"/>
                </a:ext>
              </a:extLst>
            </p:cNvPr>
            <p:cNvGrpSpPr/>
            <p:nvPr/>
          </p:nvGrpSpPr>
          <p:grpSpPr>
            <a:xfrm>
              <a:off x="4828395" y="4745622"/>
              <a:ext cx="2768482" cy="731581"/>
              <a:chOff x="5122317" y="4745622"/>
              <a:chExt cx="2768482" cy="731581"/>
            </a:xfrm>
          </p:grpSpPr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549F3D83-D337-EF1F-0D53-93BAE6B89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36889" y="4754668"/>
                <a:ext cx="0" cy="72253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E81A36D1-9C27-E70B-A018-8D960B7898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1180" y="4754668"/>
                <a:ext cx="0" cy="72253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F8275416-3D84-D480-1D94-1D05AFED7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80760" y="4745622"/>
                <a:ext cx="0" cy="72253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2409053-C226-0788-21C8-A2CBEB16033B}"/>
                  </a:ext>
                </a:extLst>
              </p:cNvPr>
              <p:cNvCxnSpPr/>
              <p:nvPr/>
            </p:nvCxnSpPr>
            <p:spPr>
              <a:xfrm>
                <a:off x="5122317" y="5474445"/>
                <a:ext cx="276848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DCF75DBD-2B1A-F64B-71D0-E96EE0EF3B0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59411" y="665500"/>
            <a:ext cx="4523207" cy="1749406"/>
          </a:xfrm>
          <a:prstGeom prst="rect">
            <a:avLst/>
          </a:prstGeom>
        </p:spPr>
      </p:pic>
      <p:pic>
        <p:nvPicPr>
          <p:cNvPr id="3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6FE55B4-47C5-1299-61D6-EB41E3B80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60120" y="2760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AA027-866C-2C8E-0AD0-CC831987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B93330-6C40-1D7D-577C-4BCC8679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B00248-E80C-8F57-2089-BC1C6891BB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95" y="6241124"/>
            <a:ext cx="1912478" cy="5700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D942B9-F843-4D9A-A533-33F8EF1F17CB}"/>
              </a:ext>
            </a:extLst>
          </p:cNvPr>
          <p:cNvSpPr/>
          <p:nvPr/>
        </p:nvSpPr>
        <p:spPr>
          <a:xfrm>
            <a:off x="1274445" y="1066798"/>
            <a:ext cx="219074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72A95-DD8E-485B-8634-5C2883884382}"/>
              </a:ext>
            </a:extLst>
          </p:cNvPr>
          <p:cNvSpPr/>
          <p:nvPr/>
        </p:nvSpPr>
        <p:spPr>
          <a:xfrm>
            <a:off x="7524750" y="1066799"/>
            <a:ext cx="219075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D09A9-D0C7-4A64-475B-50C8AD415E06}"/>
              </a:ext>
            </a:extLst>
          </p:cNvPr>
          <p:cNvSpPr/>
          <p:nvPr/>
        </p:nvSpPr>
        <p:spPr>
          <a:xfrm>
            <a:off x="9610725" y="1066799"/>
            <a:ext cx="219075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771F55-D41A-9F68-304E-7C817FF3141D}"/>
              </a:ext>
            </a:extLst>
          </p:cNvPr>
          <p:cNvSpPr txBox="1"/>
          <p:nvPr/>
        </p:nvSpPr>
        <p:spPr>
          <a:xfrm>
            <a:off x="114721" y="6549570"/>
            <a:ext cx="2319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± SEM, Two-way ANOVA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BD06DD-18E9-B475-1726-F30DEC38E9F7}"/>
              </a:ext>
            </a:extLst>
          </p:cNvPr>
          <p:cNvSpPr txBox="1"/>
          <p:nvPr/>
        </p:nvSpPr>
        <p:spPr>
          <a:xfrm>
            <a:off x="0" y="10198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: variation de densité minérale osseuse J28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F5A78C-C4C2-95B3-B161-47D50708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87" y="3750180"/>
            <a:ext cx="3071940" cy="27759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60A946-42CC-EE29-425D-8F4BB89A5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422" y="3734385"/>
            <a:ext cx="3230117" cy="28439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21A3F7-EB4F-2885-FCB4-DC581B088F72}"/>
              </a:ext>
            </a:extLst>
          </p:cNvPr>
          <p:cNvGrpSpPr/>
          <p:nvPr/>
        </p:nvGrpSpPr>
        <p:grpSpPr>
          <a:xfrm>
            <a:off x="484977" y="5049114"/>
            <a:ext cx="1859308" cy="1529236"/>
            <a:chOff x="484977" y="5049114"/>
            <a:chExt cx="1859308" cy="152923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449816E-F4C9-E139-6C11-CB448B7B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977" y="5049114"/>
              <a:ext cx="1859308" cy="91403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A61AF65-A950-B320-5C86-9848B1277220}"/>
                </a:ext>
              </a:extLst>
            </p:cNvPr>
            <p:cNvSpPr txBox="1"/>
            <p:nvPr/>
          </p:nvSpPr>
          <p:spPr>
            <a:xfrm>
              <a:off x="505195" y="6301351"/>
              <a:ext cx="1755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n/group : 10-12 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1B6BE19-62B6-9A94-6368-CA269CB55F20}"/>
              </a:ext>
            </a:extLst>
          </p:cNvPr>
          <p:cNvGrpSpPr/>
          <p:nvPr/>
        </p:nvGrpSpPr>
        <p:grpSpPr>
          <a:xfrm rot="16200000">
            <a:off x="-182384" y="2152960"/>
            <a:ext cx="3194030" cy="2105267"/>
            <a:chOff x="964479" y="1115772"/>
            <a:chExt cx="2502456" cy="137775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735171C-CA16-79B4-5622-E334B2F0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" t="10264" r="58943" b="55275"/>
            <a:stretch/>
          </p:blipFill>
          <p:spPr>
            <a:xfrm>
              <a:off x="964479" y="1115772"/>
              <a:ext cx="2502456" cy="137775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DE99F4-4914-B4DE-CC18-553BA15A2A95}"/>
                </a:ext>
              </a:extLst>
            </p:cNvPr>
            <p:cNvSpPr/>
            <p:nvPr/>
          </p:nvSpPr>
          <p:spPr>
            <a:xfrm>
              <a:off x="3004395" y="1971831"/>
              <a:ext cx="453748" cy="512908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95DA530F-3635-AAFD-DDB9-055C137C8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1422" y="903056"/>
            <a:ext cx="3270489" cy="28471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2AF9DD-41E6-D8D4-C86C-06391FE2C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0546" y="903056"/>
            <a:ext cx="3163081" cy="2775972"/>
          </a:xfrm>
          <a:prstGeom prst="rect">
            <a:avLst/>
          </a:prstGeom>
        </p:spPr>
      </p:pic>
      <p:pic>
        <p:nvPicPr>
          <p:cNvPr id="1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BB81691-964C-92A0-96BE-74B07BE61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2647" y="34457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D123-F056-BACB-199C-354D320AE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3A3E0D-F324-3E77-542C-53327932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1791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950D9B-E591-DAA9-091F-B444C1CF9F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97" y="6206764"/>
            <a:ext cx="1912478" cy="5700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8D802C-CA6A-7FA6-C5AF-3EFE87590AD9}"/>
              </a:ext>
            </a:extLst>
          </p:cNvPr>
          <p:cNvSpPr txBox="1"/>
          <p:nvPr/>
        </p:nvSpPr>
        <p:spPr>
          <a:xfrm>
            <a:off x="0" y="11160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: </a:t>
            </a:r>
            <a:r>
              <a:rPr lang="fr-FR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micro-architecture</a:t>
            </a:r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osseuse J28 (1)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0941FE-3B66-5873-FC17-998DE341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7" y="3279535"/>
            <a:ext cx="1859308" cy="9140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B10D7F-EDD7-F31C-3775-532DA5EFA91F}"/>
              </a:ext>
            </a:extLst>
          </p:cNvPr>
          <p:cNvSpPr txBox="1"/>
          <p:nvPr/>
        </p:nvSpPr>
        <p:spPr>
          <a:xfrm>
            <a:off x="255322" y="6374826"/>
            <a:ext cx="148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n/group : 10-12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B99C01-A93A-53DE-2F1D-7E47C3FFB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084" y="4460118"/>
            <a:ext cx="2360855" cy="1859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DC716B-526B-BEE2-3D1E-9D8F6053E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301" y="4487638"/>
            <a:ext cx="2444938" cy="18394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5BB72B-D5BA-28E5-1AF6-77F55435B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4788" y="4492774"/>
            <a:ext cx="2266850" cy="18541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B0F3F6-107D-F8B0-5BE2-2FFD7F0C5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902" y="4481285"/>
            <a:ext cx="2334499" cy="1854195"/>
          </a:xfrm>
          <a:prstGeom prst="rect">
            <a:avLst/>
          </a:prstGeom>
        </p:spPr>
      </p:pic>
      <p:sp>
        <p:nvSpPr>
          <p:cNvPr id="11" name="Rectángulo 100">
            <a:extLst>
              <a:ext uri="{FF2B5EF4-FFF2-40B4-BE49-F238E27FC236}">
                <a16:creationId xmlns:a16="http://schemas.microsoft.com/office/drawing/2014/main" id="{F4A18CD7-0CF3-DE1E-C3A9-8ABFC521B81B}"/>
              </a:ext>
            </a:extLst>
          </p:cNvPr>
          <p:cNvSpPr/>
          <p:nvPr/>
        </p:nvSpPr>
        <p:spPr>
          <a:xfrm>
            <a:off x="839471" y="2019492"/>
            <a:ext cx="29972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Fémur</a:t>
            </a:r>
            <a:r>
              <a:rPr lang="en-C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droit </a:t>
            </a:r>
          </a:p>
          <a:p>
            <a:pPr>
              <a:spcBef>
                <a:spcPct val="50000"/>
              </a:spcBef>
            </a:pPr>
            <a:r>
              <a:rPr lang="en-C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 ½ </a:t>
            </a:r>
            <a:r>
              <a:rPr lang="en-CA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plégique</a:t>
            </a:r>
            <a:endParaRPr lang="en-CA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412C92-6571-3E89-A727-380AD101A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6156" y="4487638"/>
            <a:ext cx="2382635" cy="18394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BC9566A-DFFA-0AF9-6CB5-73355761F418}"/>
              </a:ext>
            </a:extLst>
          </p:cNvPr>
          <p:cNvSpPr txBox="1"/>
          <p:nvPr/>
        </p:nvSpPr>
        <p:spPr>
          <a:xfrm>
            <a:off x="2145932" y="4005194"/>
            <a:ext cx="4017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Paramètres trabéculaires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E74321-FE0D-25FF-D37D-0811FDFA026D}"/>
              </a:ext>
            </a:extLst>
          </p:cNvPr>
          <p:cNvSpPr txBox="1"/>
          <p:nvPr/>
        </p:nvSpPr>
        <p:spPr>
          <a:xfrm>
            <a:off x="8616652" y="4049688"/>
            <a:ext cx="284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Paramètres corticaux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C4EA3B-DB94-4192-6C25-F858DDC474A4}"/>
              </a:ext>
            </a:extLst>
          </p:cNvPr>
          <p:cNvGrpSpPr/>
          <p:nvPr/>
        </p:nvGrpSpPr>
        <p:grpSpPr>
          <a:xfrm>
            <a:off x="4307677" y="826421"/>
            <a:ext cx="4780413" cy="3260864"/>
            <a:chOff x="4307677" y="793763"/>
            <a:chExt cx="4780413" cy="3260864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81915F0-27B8-76CD-087B-638DE6881217}"/>
                </a:ext>
              </a:extLst>
            </p:cNvPr>
            <p:cNvSpPr txBox="1"/>
            <p:nvPr/>
          </p:nvSpPr>
          <p:spPr>
            <a:xfrm>
              <a:off x="5487829" y="793763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Véhicule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D0663F1-9BBD-E4FC-C2A7-9A52C6EA7F10}"/>
                </a:ext>
              </a:extLst>
            </p:cNvPr>
            <p:cNvSpPr txBox="1"/>
            <p:nvPr/>
          </p:nvSpPr>
          <p:spPr>
            <a:xfrm>
              <a:off x="7435073" y="793763"/>
              <a:ext cx="1653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Zolédronate</a:t>
              </a:r>
              <a:endParaRPr lang="fr-F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FF764D0E-72F9-CAF7-838C-08CC02D941B6}"/>
                </a:ext>
              </a:extLst>
            </p:cNvPr>
            <p:cNvGrpSpPr/>
            <p:nvPr/>
          </p:nvGrpSpPr>
          <p:grpSpPr>
            <a:xfrm>
              <a:off x="4307677" y="1167258"/>
              <a:ext cx="4696016" cy="2887369"/>
              <a:chOff x="3981097" y="1167258"/>
              <a:chExt cx="4696016" cy="2887369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8699A0B4-E3A0-F1DD-F91D-CB9187BF1A0E}"/>
                  </a:ext>
                </a:extLst>
              </p:cNvPr>
              <p:cNvGrpSpPr/>
              <p:nvPr/>
            </p:nvGrpSpPr>
            <p:grpSpPr>
              <a:xfrm>
                <a:off x="3981097" y="1241597"/>
                <a:ext cx="4696016" cy="2649844"/>
                <a:chOff x="3981097" y="1241597"/>
                <a:chExt cx="4696016" cy="2649844"/>
              </a:xfrm>
            </p:grpSpPr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C67034E-00AC-4786-86CD-6F5B8D37A1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41362" t="3367" r="34196" b="22238"/>
                <a:stretch/>
              </p:blipFill>
              <p:spPr>
                <a:xfrm>
                  <a:off x="5078264" y="1241597"/>
                  <a:ext cx="633445" cy="1126613"/>
                </a:xfrm>
                <a:prstGeom prst="rect">
                  <a:avLst/>
                </a:prstGeom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CCC5DC42-4C56-EAA0-0BB7-EC9601545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33435" t="35369" r="34581" b="33380"/>
                <a:stretch/>
              </p:blipFill>
              <p:spPr>
                <a:xfrm>
                  <a:off x="5847460" y="1704497"/>
                  <a:ext cx="794070" cy="453399"/>
                </a:xfrm>
                <a:prstGeom prst="rect">
                  <a:avLst/>
                </a:prstGeom>
              </p:spPr>
            </p:pic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7FAF6586-4D78-FDEF-9C23-9CB10D95A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34364" t="31969" r="31300" b="29041"/>
                <a:stretch/>
              </p:blipFill>
              <p:spPr>
                <a:xfrm>
                  <a:off x="5806014" y="3110956"/>
                  <a:ext cx="794070" cy="526904"/>
                </a:xfrm>
                <a:prstGeom prst="rect">
                  <a:avLst/>
                </a:prstGeom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7355AC46-9731-F6E9-5B6F-BCB5788669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39611" t="5240" r="36852" b="22747"/>
                <a:stretch/>
              </p:blipFill>
              <p:spPr>
                <a:xfrm>
                  <a:off x="5036236" y="2675083"/>
                  <a:ext cx="628328" cy="1208904"/>
                </a:xfrm>
                <a:prstGeom prst="rect">
                  <a:avLst/>
                </a:prstGeom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0B8875D2-7F78-44AC-1DAC-C5FC5C4226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40814" t="3555" r="37643" b="23818"/>
                <a:stretch/>
              </p:blipFill>
              <p:spPr>
                <a:xfrm>
                  <a:off x="7141360" y="1241597"/>
                  <a:ext cx="577195" cy="1137099"/>
                </a:xfrm>
                <a:prstGeom prst="rect">
                  <a:avLst/>
                </a:prstGeom>
              </p:spPr>
            </p:pic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A609ACD2-5DF7-3D20-4310-D919A682D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50132" t="31969" r="17084" b="34635"/>
                <a:stretch/>
              </p:blipFill>
              <p:spPr>
                <a:xfrm>
                  <a:off x="7855280" y="1639901"/>
                  <a:ext cx="821833" cy="489207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EAFE6C89-259A-F76A-72EF-A055E1062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39174" t="4678" r="39356" b="24633"/>
                <a:stretch/>
              </p:blipFill>
              <p:spPr>
                <a:xfrm>
                  <a:off x="7088595" y="2715012"/>
                  <a:ext cx="611449" cy="1176429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53E994B9-7585-E995-E183-A3E0E428AF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35503" t="41357" r="36877" b="25181"/>
                <a:stretch/>
              </p:blipFill>
              <p:spPr>
                <a:xfrm>
                  <a:off x="7833658" y="3112815"/>
                  <a:ext cx="821833" cy="563213"/>
                </a:xfrm>
                <a:prstGeom prst="rect">
                  <a:avLst/>
                </a:prstGeom>
              </p:spPr>
            </p:pic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A9C21D9B-0CC5-1366-E549-A32F84F4FFC4}"/>
                    </a:ext>
                  </a:extLst>
                </p:cNvPr>
                <p:cNvSpPr txBox="1"/>
                <p:nvPr/>
              </p:nvSpPr>
              <p:spPr>
                <a:xfrm>
                  <a:off x="3981097" y="1728408"/>
                  <a:ext cx="88357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Sham</a:t>
                  </a:r>
                  <a:endParaRPr lang="fr-FR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57E2744-03F4-86D5-76D7-C948EB047587}"/>
                    </a:ext>
                  </a:extLst>
                </p:cNvPr>
                <p:cNvSpPr txBox="1"/>
                <p:nvPr/>
              </p:nvSpPr>
              <p:spPr>
                <a:xfrm>
                  <a:off x="4025277" y="3192977"/>
                  <a:ext cx="7090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AVC</a:t>
                  </a:r>
                </a:p>
              </p:txBody>
            </p:sp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A838B8F2-9AE4-C835-B717-93EDE5A29DE6}"/>
                  </a:ext>
                </a:extLst>
              </p:cNvPr>
              <p:cNvGrpSpPr/>
              <p:nvPr/>
            </p:nvGrpSpPr>
            <p:grpSpPr>
              <a:xfrm>
                <a:off x="5047124" y="1167258"/>
                <a:ext cx="3515939" cy="2887369"/>
                <a:chOff x="5157575" y="1232573"/>
                <a:chExt cx="4205599" cy="3105885"/>
              </a:xfrm>
            </p:grpSpPr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4133C609-476B-5F3E-2778-6D856A81D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3515" y="1232573"/>
                  <a:ext cx="4512" cy="310588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00E24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C9F9E4C9-2D0E-4896-54F2-1D4FB5E104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7575" y="2701236"/>
                  <a:ext cx="4205599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00E24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C4710FFC-9649-8EDF-8928-B638B995D2B4}"/>
              </a:ext>
            </a:extLst>
          </p:cNvPr>
          <p:cNvSpPr txBox="1"/>
          <p:nvPr/>
        </p:nvSpPr>
        <p:spPr>
          <a:xfrm>
            <a:off x="1889191" y="6349443"/>
            <a:ext cx="781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BV/TV: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volume 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Tb.Sp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separation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Tb.Th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thickness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; Ct.BV: cortical volume;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Ct.Th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cortical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thickness</a:t>
            </a:r>
            <a:endParaRPr lang="fr-FR" sz="11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C9D0941-C341-A227-5B50-F23F6A0E34DC}"/>
              </a:ext>
            </a:extLst>
          </p:cNvPr>
          <p:cNvSpPr txBox="1"/>
          <p:nvPr/>
        </p:nvSpPr>
        <p:spPr>
          <a:xfrm>
            <a:off x="-224926" y="6596044"/>
            <a:ext cx="2444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± SEM, two-way ANOVA </a:t>
            </a:r>
          </a:p>
        </p:txBody>
      </p:sp>
      <p:pic>
        <p:nvPicPr>
          <p:cNvPr id="3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1E8C4FC-26C6-5AAF-7907-FB1F43A32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64675" y="26780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E5C2-2E99-9875-4A21-682E58C2D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F3E9DE-A259-A93C-4967-A1130CA2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C56784-B31D-171C-FE36-8163882CCD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4" y="6239234"/>
            <a:ext cx="1912478" cy="5700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D7985-F4D5-BE01-051A-CF8D575B39BC}"/>
              </a:ext>
            </a:extLst>
          </p:cNvPr>
          <p:cNvSpPr/>
          <p:nvPr/>
        </p:nvSpPr>
        <p:spPr>
          <a:xfrm>
            <a:off x="1274445" y="1066798"/>
            <a:ext cx="219074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5E1B6-0435-B581-523D-3081BBD23F87}"/>
              </a:ext>
            </a:extLst>
          </p:cNvPr>
          <p:cNvSpPr/>
          <p:nvPr/>
        </p:nvSpPr>
        <p:spPr>
          <a:xfrm>
            <a:off x="9610725" y="1066799"/>
            <a:ext cx="219075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ángulo 100">
            <a:extLst>
              <a:ext uri="{FF2B5EF4-FFF2-40B4-BE49-F238E27FC236}">
                <a16:creationId xmlns:a16="http://schemas.microsoft.com/office/drawing/2014/main" id="{BD2FBCA8-16D7-CAE2-8EF7-5502ECEDD966}"/>
              </a:ext>
            </a:extLst>
          </p:cNvPr>
          <p:cNvSpPr/>
          <p:nvPr/>
        </p:nvSpPr>
        <p:spPr>
          <a:xfrm>
            <a:off x="-35196" y="2250701"/>
            <a:ext cx="1139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Fémur</a:t>
            </a:r>
            <a:r>
              <a:rPr lang="en-CA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gauche </a:t>
            </a:r>
          </a:p>
          <a:p>
            <a:r>
              <a:rPr lang="en-CA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</a:t>
            </a:r>
            <a:r>
              <a:rPr lang="en-CA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CA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plégique</a:t>
            </a:r>
            <a:endParaRPr lang="en-CA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24A643-E451-374B-005F-0DE5F8B2BA23}"/>
              </a:ext>
            </a:extLst>
          </p:cNvPr>
          <p:cNvSpPr txBox="1"/>
          <p:nvPr/>
        </p:nvSpPr>
        <p:spPr>
          <a:xfrm>
            <a:off x="2746432" y="1214435"/>
            <a:ext cx="329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Paramètres trabéculaires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7AC6A5-006A-5747-5E57-D2BEC9D0A276}"/>
              </a:ext>
            </a:extLst>
          </p:cNvPr>
          <p:cNvSpPr txBox="1"/>
          <p:nvPr/>
        </p:nvSpPr>
        <p:spPr>
          <a:xfrm>
            <a:off x="8516263" y="1215261"/>
            <a:ext cx="313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Paramètres corticaux</a:t>
            </a:r>
          </a:p>
        </p:txBody>
      </p:sp>
      <p:sp>
        <p:nvSpPr>
          <p:cNvPr id="9" name="Rectángulo 100">
            <a:extLst>
              <a:ext uri="{FF2B5EF4-FFF2-40B4-BE49-F238E27FC236}">
                <a16:creationId xmlns:a16="http://schemas.microsoft.com/office/drawing/2014/main" id="{1D905430-D345-259D-F01F-28D8F68BCFB8}"/>
              </a:ext>
            </a:extLst>
          </p:cNvPr>
          <p:cNvSpPr/>
          <p:nvPr/>
        </p:nvSpPr>
        <p:spPr>
          <a:xfrm>
            <a:off x="0" y="4543684"/>
            <a:ext cx="1061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Rachis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FA6715-14EA-37FB-E44A-43F3314CE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793" y="1933726"/>
            <a:ext cx="4280771" cy="18116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09A62C-3443-3174-8850-636B7E6D6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102" y="3785142"/>
            <a:ext cx="6532990" cy="19096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788D37-3BFB-7C22-9E73-00EDE7273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906" y="1947484"/>
            <a:ext cx="6576623" cy="18067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DF2E61-F424-9B87-5B00-DADBF1425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9070" y="3988907"/>
            <a:ext cx="4195994" cy="16825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D48BCE8-2C2C-E0AE-62FF-1056F12A0BBA}"/>
              </a:ext>
            </a:extLst>
          </p:cNvPr>
          <p:cNvSpPr txBox="1"/>
          <p:nvPr/>
        </p:nvSpPr>
        <p:spPr>
          <a:xfrm>
            <a:off x="0" y="11160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: </a:t>
            </a:r>
            <a:r>
              <a:rPr lang="fr-FR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micro-architecture</a:t>
            </a:r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osseuse J28 (2)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2088DE3-3DBB-41C6-1EBE-A335D0DBA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45" y="5473216"/>
            <a:ext cx="1643306" cy="8078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987505-8B89-8E6E-1E11-8214A572B22F}"/>
              </a:ext>
            </a:extLst>
          </p:cNvPr>
          <p:cNvSpPr txBox="1"/>
          <p:nvPr/>
        </p:nvSpPr>
        <p:spPr>
          <a:xfrm>
            <a:off x="370709" y="6385763"/>
            <a:ext cx="148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n/group : 10-12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D7DA56-A4DE-C6ED-F334-882E63AA0F30}"/>
              </a:ext>
            </a:extLst>
          </p:cNvPr>
          <p:cNvSpPr txBox="1"/>
          <p:nvPr/>
        </p:nvSpPr>
        <p:spPr>
          <a:xfrm>
            <a:off x="2129719" y="6279068"/>
            <a:ext cx="781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BV/TV: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volume 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Tb.Sp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separation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Tb.Th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trabecular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thickness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 ; Ct.BV: cortical volume;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Ct.Th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: cortical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thickness</a:t>
            </a:r>
            <a:endParaRPr lang="fr-FR" sz="11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38A588-3381-BA14-4C19-4AD60AB8F2F2}"/>
              </a:ext>
            </a:extLst>
          </p:cNvPr>
          <p:cNvSpPr txBox="1"/>
          <p:nvPr/>
        </p:nvSpPr>
        <p:spPr>
          <a:xfrm>
            <a:off x="-150214" y="6617743"/>
            <a:ext cx="2444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± SEM, two-way ANOVA </a:t>
            </a:r>
          </a:p>
        </p:txBody>
      </p:sp>
      <p:pic>
        <p:nvPicPr>
          <p:cNvPr id="1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2F8E943-E02F-160E-A854-4391AC638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11049" y="3805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83383-2961-4A3D-F054-8530A2537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2099EC-40BC-97CE-58ED-C3FA5E0D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47C089A-D1ED-27BC-9979-9826DB301C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98" y="6212399"/>
            <a:ext cx="1912478" cy="5700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989E1A-B8F3-2481-D49B-DDA8854F9E28}"/>
              </a:ext>
            </a:extLst>
          </p:cNvPr>
          <p:cNvSpPr/>
          <p:nvPr/>
        </p:nvSpPr>
        <p:spPr>
          <a:xfrm>
            <a:off x="1274445" y="1066798"/>
            <a:ext cx="219074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04C67A-BCC1-2A49-C37F-34DDCA395026}"/>
              </a:ext>
            </a:extLst>
          </p:cNvPr>
          <p:cNvSpPr/>
          <p:nvPr/>
        </p:nvSpPr>
        <p:spPr>
          <a:xfrm>
            <a:off x="7524750" y="1066799"/>
            <a:ext cx="219075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4856E-4A5E-D7D0-1065-F98D8EA1F40E}"/>
              </a:ext>
            </a:extLst>
          </p:cNvPr>
          <p:cNvSpPr/>
          <p:nvPr/>
        </p:nvSpPr>
        <p:spPr>
          <a:xfrm>
            <a:off x="9610725" y="1066799"/>
            <a:ext cx="219075" cy="2952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87146C-F3C4-3520-3AEA-748B9908FEE5}"/>
              </a:ext>
            </a:extLst>
          </p:cNvPr>
          <p:cNvSpPr txBox="1"/>
          <p:nvPr/>
        </p:nvSpPr>
        <p:spPr>
          <a:xfrm>
            <a:off x="49907" y="7554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: différenciation ostéoclastique</a:t>
            </a:r>
          </a:p>
        </p:txBody>
      </p:sp>
      <p:sp>
        <p:nvSpPr>
          <p:cNvPr id="8" name="Rectángulo 100">
            <a:extLst>
              <a:ext uri="{FF2B5EF4-FFF2-40B4-BE49-F238E27FC236}">
                <a16:creationId xmlns:a16="http://schemas.microsoft.com/office/drawing/2014/main" id="{BAC74F56-8861-7451-8E5C-AF742988BA39}"/>
              </a:ext>
            </a:extLst>
          </p:cNvPr>
          <p:cNvSpPr/>
          <p:nvPr/>
        </p:nvSpPr>
        <p:spPr>
          <a:xfrm>
            <a:off x="475266" y="929252"/>
            <a:ext cx="11241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 de moelle osseuse obtenues à J28 à partir des tibias cotés ½ plégique et non ½ plégique </a:t>
            </a:r>
            <a:r>
              <a:rPr lang="en-C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(MCS-F et RANKL 14 </a:t>
            </a:r>
            <a:r>
              <a:rPr lang="en-C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</a:t>
            </a:r>
            <a:r>
              <a:rPr lang="en-C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7CEB1B-0E8A-DF76-C9C7-6B0A7CA5B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087"/>
          <a:stretch/>
        </p:blipFill>
        <p:spPr>
          <a:xfrm>
            <a:off x="232548" y="2286466"/>
            <a:ext cx="3068972" cy="26764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AE4607-4EED-5E3C-4696-E96C6BC6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834"/>
          <a:stretch/>
        </p:blipFill>
        <p:spPr>
          <a:xfrm>
            <a:off x="3098854" y="2278430"/>
            <a:ext cx="3068972" cy="26924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76A570-51B4-A723-6F24-C70ABBDF1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574" y="2221657"/>
            <a:ext cx="2308472" cy="17325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0AC1A-513E-324E-963B-1FE7BD2CA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416" y="4009043"/>
            <a:ext cx="2314630" cy="17325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D8790C-EA68-A542-0EB2-F4663B892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00" y="2209472"/>
            <a:ext cx="2306906" cy="17325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8F9B30-1F22-AB4E-CB6B-EE110FD5C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1887" y="4009043"/>
            <a:ext cx="2314819" cy="17325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9874C0-A26C-3B53-3B9F-52AAAE7B4F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2525" y="1744820"/>
            <a:ext cx="1285852" cy="4768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305E78-7A7B-0F32-4885-771604536E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3903" y="1742744"/>
            <a:ext cx="1851868" cy="4578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DFC763-D1C2-3B19-BBA2-FE318AABB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0061" y="2903465"/>
            <a:ext cx="983197" cy="48335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04B62FB-CE1E-983B-5B0C-D7731BB5DB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1090" y="4685636"/>
            <a:ext cx="983197" cy="49437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03AAA6C-EA23-72E5-C73A-EAECC6B37DF1}"/>
              </a:ext>
            </a:extLst>
          </p:cNvPr>
          <p:cNvSpPr txBox="1"/>
          <p:nvPr/>
        </p:nvSpPr>
        <p:spPr>
          <a:xfrm>
            <a:off x="409592" y="6353292"/>
            <a:ext cx="148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n/group : 10-12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BAFF90-7E1E-BDC4-22DB-116A66AB7BDD}"/>
              </a:ext>
            </a:extLst>
          </p:cNvPr>
          <p:cNvSpPr txBox="1"/>
          <p:nvPr/>
        </p:nvSpPr>
        <p:spPr>
          <a:xfrm>
            <a:off x="2612572" y="6366967"/>
            <a:ext cx="1758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OC/mm2: </a:t>
            </a:r>
            <a:r>
              <a:rPr lang="fr-FR" sz="1100" dirty="0" err="1">
                <a:solidFill>
                  <a:prstClr val="black"/>
                </a:solidFill>
                <a:latin typeface="Aptos" panose="02110004020202020204"/>
              </a:rPr>
              <a:t>osteoclasts</a:t>
            </a:r>
            <a:r>
              <a:rPr lang="fr-FR" sz="1100" dirty="0">
                <a:solidFill>
                  <a:prstClr val="black"/>
                </a:solidFill>
                <a:latin typeface="Aptos" panose="02110004020202020204"/>
              </a:rPr>
              <a:t>/mm2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820AC1-D7F0-20FE-B814-075DB3E79B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845" y="5473216"/>
            <a:ext cx="1643306" cy="80784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8E6588D-BF65-4801-12C8-26412A630548}"/>
              </a:ext>
            </a:extLst>
          </p:cNvPr>
          <p:cNvSpPr txBox="1"/>
          <p:nvPr/>
        </p:nvSpPr>
        <p:spPr>
          <a:xfrm>
            <a:off x="-114320" y="6627066"/>
            <a:ext cx="2444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± SEM, two-way ANOVA </a:t>
            </a:r>
          </a:p>
        </p:txBody>
      </p:sp>
      <p:pic>
        <p:nvPicPr>
          <p:cNvPr id="2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2628947-6F4E-7BA0-0D31-D541093D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59371" y="1271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05583-6D79-F982-846B-A04EE54BA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3AE92E-B904-A73D-BF4E-2988AD44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8" y="6491792"/>
            <a:ext cx="4114800" cy="365125"/>
          </a:xfrm>
        </p:spPr>
        <p:txBody>
          <a:bodyPr/>
          <a:lstStyle/>
          <a:p>
            <a:r>
              <a:rPr lang="fr-FR" dirty="0"/>
              <a:t>SOFMER - STRASBOURG - 2025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66D1F9-3AF9-6B82-DCC1-03990B8BC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96" y="6202705"/>
            <a:ext cx="1912478" cy="570056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7330C27-AAFE-CFD9-41AA-E0D92C12E9B5}"/>
              </a:ext>
            </a:extLst>
          </p:cNvPr>
          <p:cNvSpPr txBox="1">
            <a:spLocks/>
          </p:cNvSpPr>
          <p:nvPr/>
        </p:nvSpPr>
        <p:spPr>
          <a:xfrm>
            <a:off x="378625" y="1750808"/>
            <a:ext cx="114347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Dans le modèle murin d’hémiplégie vasculaire MCAOt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L'AVC induit des modifications osseuses quantitatives (densité minérale osseuse) et qualitatives (micro-architecture osseuse) dans les 2 fémurs (côté ½ plégique et non ½ plégique), en activant la différenciation ostéoclastique et la résorption osseuse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zolédronate prévient les modifications osseuses induites par l’AVC à l’échelon tissulaire et cellulaire côté ½ plégique et non ½ plégique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1E514A-C752-74CC-6D64-34B8D9A6ED10}"/>
              </a:ext>
            </a:extLst>
          </p:cNvPr>
          <p:cNvSpPr txBox="1"/>
          <p:nvPr/>
        </p:nvSpPr>
        <p:spPr>
          <a:xfrm>
            <a:off x="0" y="12810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B4045DC-DFE1-D76C-90F8-B746B0E21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6974" y="414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"/>
  <p:tag name="OTLPERCENTAGE" val="50"/>
  <p:tag name="OTLDURATIONFORMAT" val="day"/>
  <p:tag name="OTLSPACING" val="5"/>
  <p:tag name="OTLSHAPETHICKNESSTYPE" val="Regular"/>
  <p:tag name="OTLENDDATE" val="2021-09-30T01:55:00.0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"/>
  <p:tag name="OTLPERCENTAGE" val="50"/>
  <p:tag name="OTLDURATIONFORMAT" val="day"/>
  <p:tag name="OTLSPACING" val="5"/>
  <p:tag name="OTLSHAPETHICKNESSTYPE" val="Regular"/>
  <p:tag name="OTLENDDATE" val="2021-09-30T01:55:00.00000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Milestone 3"/>
  <p:tag name="OTLDATE" val="2021-07-21T23:59:00.0000000"/>
  <p:tag name="OTLPOSITIONONTASK" val="Above"/>
  <p:tag name="OTLRELATEDTASKID" val="00000000-0000-0000-0000-0000000000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962</Words>
  <Application>Microsoft Office PowerPoint</Application>
  <PresentationFormat>Grand écran</PresentationFormat>
  <Paragraphs>197</Paragraphs>
  <Slides>18</Slides>
  <Notes>2</Notes>
  <HiddenSlides>0</HiddenSlides>
  <MMClips>18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Charlotte Logiou Service de MPR Hôpital Lariboisière-Fernand-Widal Lauréate 2025 Bourse SOFMER Recherche en MPR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Bourse de Mobilité SOFMER-MERZ Lauréat 2017 François Feuvrier</dc:title>
  <dc:creator>Patricia RIBINIK</dc:creator>
  <cp:lastModifiedBy>Charlotte LOGIOU</cp:lastModifiedBy>
  <cp:revision>128</cp:revision>
  <dcterms:created xsi:type="dcterms:W3CDTF">2017-08-12T07:49:47Z</dcterms:created>
  <dcterms:modified xsi:type="dcterms:W3CDTF">2025-09-25T13:52:39Z</dcterms:modified>
</cp:coreProperties>
</file>